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Concert One"/>
      <p:regular r:id="rId19"/>
    </p:embeddedFont>
    <p:embeddedFont>
      <p:font typeface="Coming Soon"/>
      <p:regular r:id="rId20"/>
    </p:embeddedFont>
    <p:embeddedFont>
      <p:font typeface="Roboto Mono"/>
      <p:regular r:id="rId21"/>
      <p:bold r:id="rId22"/>
      <p:italic r:id="rId23"/>
      <p:boldItalic r:id="rId24"/>
    </p:embeddedFont>
    <p:embeddedFont>
      <p:font typeface="Roboto Mono Regula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mingSoon-regular.fntdata"/><Relationship Id="rId22" Type="http://schemas.openxmlformats.org/officeDocument/2006/relationships/font" Target="fonts/RobotoMono-bold.fntdata"/><Relationship Id="rId21" Type="http://schemas.openxmlformats.org/officeDocument/2006/relationships/font" Target="fonts/RobotoMono-regular.fntdata"/><Relationship Id="rId24" Type="http://schemas.openxmlformats.org/officeDocument/2006/relationships/font" Target="fonts/RobotoMono-boldItalic.fntdata"/><Relationship Id="rId23" Type="http://schemas.openxmlformats.org/officeDocument/2006/relationships/font" Target="fonts/RobotoMon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onoRegular-bold.fntdata"/><Relationship Id="rId25" Type="http://schemas.openxmlformats.org/officeDocument/2006/relationships/font" Target="fonts/RobotoMonoRegular-regular.fntdata"/><Relationship Id="rId28" Type="http://schemas.openxmlformats.org/officeDocument/2006/relationships/font" Target="fonts/RobotoMonoRegular-boldItalic.fntdata"/><Relationship Id="rId27" Type="http://schemas.openxmlformats.org/officeDocument/2006/relationships/font" Target="fonts/RobotoMonoRegular-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oncertOne-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tmsnmxahVk6TGk3AAQ13Rc549tpzYM7mDaaaAU_OAYPvzmQ/viewform?usp=sf_lin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607c0b2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d607c0b2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53034354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53034354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025d0db9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d025d0db9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d5913e9d5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d5913e9d5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60b31819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d60b31819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53034354b_0_24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53034354b_0_24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53034354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53034354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53034354b_0_24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53034354b_0_24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d025d0db9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d025d0db9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60b3181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60b3181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eb2deb2e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eb2deb2e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d607c0b2a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d607c0b2a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https://docs.google.com/forms/d/e/1FAIpQLSftmsnmxahVk6TGk3AAQ13Rc549tpzYM7mDaaaAU_OAYPvzmQ/viewform?usp=sf_link</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53034354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53034354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SECTION_TITLE_AND_DESCRIPTION_1_1">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1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79" name="Google Shape;79;p1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0" name="Google Shape;80;p1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1" name="Google Shape;81;p1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2" name="Google Shape;82;p1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3" name="Google Shape;83;p1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89" name="Google Shape;89;p15"/>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90" name="Google Shape;90;p15"/>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2">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p:nvPr>
            <p:ph type="title"/>
          </p:nvPr>
        </p:nvSpPr>
        <p:spPr>
          <a:xfrm>
            <a:off x="602672" y="2010025"/>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5" name="Google Shape;95;p16"/>
          <p:cNvSpPr txBox="1"/>
          <p:nvPr>
            <p:ph idx="1" type="subTitle"/>
          </p:nvPr>
        </p:nvSpPr>
        <p:spPr>
          <a:xfrm>
            <a:off x="839201" y="2389868"/>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96" name="Google Shape;96;p16"/>
          <p:cNvSpPr txBox="1"/>
          <p:nvPr>
            <p:ph idx="2" type="title"/>
          </p:nvPr>
        </p:nvSpPr>
        <p:spPr>
          <a:xfrm>
            <a:off x="5845528" y="201002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97" name="Google Shape;97;p16"/>
          <p:cNvSpPr txBox="1"/>
          <p:nvPr>
            <p:ph idx="3" type="subTitle"/>
          </p:nvPr>
        </p:nvSpPr>
        <p:spPr>
          <a:xfrm>
            <a:off x="5845522" y="2389875"/>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98" name="Google Shape;98;p16"/>
          <p:cNvSpPr txBox="1"/>
          <p:nvPr>
            <p:ph idx="4" type="title"/>
          </p:nvPr>
        </p:nvSpPr>
        <p:spPr>
          <a:xfrm>
            <a:off x="602672" y="3449699"/>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9" name="Google Shape;99;p16"/>
          <p:cNvSpPr txBox="1"/>
          <p:nvPr>
            <p:ph idx="5" type="subTitle"/>
          </p:nvPr>
        </p:nvSpPr>
        <p:spPr>
          <a:xfrm>
            <a:off x="8392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00" name="Google Shape;100;p16"/>
          <p:cNvSpPr txBox="1"/>
          <p:nvPr>
            <p:ph idx="6" type="title"/>
          </p:nvPr>
        </p:nvSpPr>
        <p:spPr>
          <a:xfrm>
            <a:off x="5845528" y="344969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01" name="Google Shape;101;p16"/>
          <p:cNvSpPr txBox="1"/>
          <p:nvPr>
            <p:ph idx="7" type="subTitle"/>
          </p:nvPr>
        </p:nvSpPr>
        <p:spPr>
          <a:xfrm>
            <a:off x="5845522"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02" name="Google Shape;102;p16"/>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08" name="Google Shape;108;p17"/>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17"/>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0" name="Google Shape;110;p17"/>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17"/>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2" name="Google Shape;112;p17"/>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17"/>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_1_2">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8" name="Google Shape;118;p18"/>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19" name="Google Shape;119;p18"/>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0" name="Google Shape;120;p18"/>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21" name="Google Shape;121;p18"/>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APTION_ONLY_1">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6" name="Google Shape;126;p19"/>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19"/>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8" name="Google Shape;128;p19"/>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2" name="Google Shape;132;p20"/>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595959"/>
              </a:buClr>
              <a:buSzPts val="4800"/>
              <a:buNone/>
              <a:defRPr b="0" sz="4800">
                <a:solidFill>
                  <a:srgbClr val="595959"/>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IG_NUMBER_1_1_1">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6" name="Google Shape;136;p21"/>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37" name="Google Shape;137;p21"/>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38" name="Google Shape;138;p21"/>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39" name="Google Shape;139;p21"/>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21"/>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1" name="Google Shape;141;p21"/>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21"/>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3" name="Google Shape;143;p21"/>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4" name="Google Shape;144;p21"/>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5" name="Google Shape;145;p21"/>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6" name="Google Shape;146;p21"/>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7" name="Google Shape;147;p21"/>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8" name="Google Shape;148;p21"/>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_1_3">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153" name="Google Shape;153;p22"/>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accent2"/>
        </a:solidFill>
      </p:bgPr>
    </p:bg>
    <p:spTree>
      <p:nvGrpSpPr>
        <p:cNvPr id="168" name="Shape 168"/>
        <p:cNvGrpSpPr/>
        <p:nvPr/>
      </p:nvGrpSpPr>
      <p:grpSpPr>
        <a:xfrm>
          <a:off x="0" y="0"/>
          <a:ext cx="0" cy="0"/>
          <a:chOff x="0" y="0"/>
          <a:chExt cx="0" cy="0"/>
        </a:xfrm>
      </p:grpSpPr>
      <p:grpSp>
        <p:nvGrpSpPr>
          <p:cNvPr id="169" name="Google Shape;169;p27"/>
          <p:cNvGrpSpPr/>
          <p:nvPr/>
        </p:nvGrpSpPr>
        <p:grpSpPr>
          <a:xfrm>
            <a:off x="-350713" y="158584"/>
            <a:ext cx="9494713" cy="4983916"/>
            <a:chOff x="-350713" y="158584"/>
            <a:chExt cx="9494713" cy="4983916"/>
          </a:xfrm>
        </p:grpSpPr>
        <p:sp>
          <p:nvSpPr>
            <p:cNvPr id="170" name="Google Shape;170;p27"/>
            <p:cNvSpPr/>
            <p:nvPr/>
          </p:nvSpPr>
          <p:spPr>
            <a:xfrm flipH="1" rot="10800000">
              <a:off x="-350713" y="158584"/>
              <a:ext cx="869989" cy="215918"/>
            </a:xfrm>
            <a:custGeom>
              <a:rect b="b" l="l" r="r" t="t"/>
              <a:pathLst>
                <a:path extrusionOk="0" h="11621" w="32195">
                  <a:moveTo>
                    <a:pt x="0" y="0"/>
                  </a:moveTo>
                  <a:lnTo>
                    <a:pt x="0" y="11621"/>
                  </a:lnTo>
                  <a:lnTo>
                    <a:pt x="32195" y="11621"/>
                  </a:lnTo>
                  <a:lnTo>
                    <a:pt x="32195" y="762"/>
                  </a:lnTo>
                  <a:close/>
                </a:path>
              </a:pathLst>
            </a:custGeom>
            <a:solidFill>
              <a:srgbClr val="373A5A">
                <a:alpha val="13390"/>
              </a:srgbClr>
            </a:solidFill>
            <a:ln>
              <a:noFill/>
            </a:ln>
          </p:spPr>
        </p:sp>
        <p:grpSp>
          <p:nvGrpSpPr>
            <p:cNvPr id="171" name="Google Shape;171;p27"/>
            <p:cNvGrpSpPr/>
            <p:nvPr/>
          </p:nvGrpSpPr>
          <p:grpSpPr>
            <a:xfrm flipH="1">
              <a:off x="88258" y="2919272"/>
              <a:ext cx="535195" cy="414947"/>
              <a:chOff x="3982050" y="663325"/>
              <a:chExt cx="992388" cy="558325"/>
            </a:xfrm>
          </p:grpSpPr>
          <p:sp>
            <p:nvSpPr>
              <p:cNvPr id="172" name="Google Shape;172;p27"/>
              <p:cNvSpPr/>
              <p:nvPr/>
            </p:nvSpPr>
            <p:spPr>
              <a:xfrm>
                <a:off x="3982050" y="931125"/>
                <a:ext cx="804875" cy="290525"/>
              </a:xfrm>
              <a:custGeom>
                <a:rect b="b" l="l" r="r" t="t"/>
                <a:pathLst>
                  <a:path extrusionOk="0" h="11621" w="32195">
                    <a:moveTo>
                      <a:pt x="0" y="0"/>
                    </a:moveTo>
                    <a:lnTo>
                      <a:pt x="0" y="11621"/>
                    </a:lnTo>
                    <a:lnTo>
                      <a:pt x="32195" y="11621"/>
                    </a:lnTo>
                    <a:lnTo>
                      <a:pt x="32195" y="762"/>
                    </a:lnTo>
                    <a:close/>
                  </a:path>
                </a:pathLst>
              </a:custGeom>
              <a:solidFill>
                <a:srgbClr val="373A5A">
                  <a:alpha val="13390"/>
                </a:srgbClr>
              </a:solidFill>
              <a:ln>
                <a:noFill/>
              </a:ln>
            </p:spPr>
          </p:sp>
          <p:sp>
            <p:nvSpPr>
              <p:cNvPr id="173" name="Google Shape;173;p27"/>
              <p:cNvSpPr/>
              <p:nvPr/>
            </p:nvSpPr>
            <p:spPr>
              <a:xfrm rot="10800000">
                <a:off x="4169563" y="663325"/>
                <a:ext cx="804875" cy="290525"/>
              </a:xfrm>
              <a:custGeom>
                <a:rect b="b" l="l" r="r" t="t"/>
                <a:pathLst>
                  <a:path extrusionOk="0" h="11621" w="32195">
                    <a:moveTo>
                      <a:pt x="0" y="0"/>
                    </a:moveTo>
                    <a:lnTo>
                      <a:pt x="0" y="11621"/>
                    </a:lnTo>
                    <a:lnTo>
                      <a:pt x="32195" y="11621"/>
                    </a:lnTo>
                    <a:lnTo>
                      <a:pt x="32195" y="762"/>
                    </a:lnTo>
                    <a:close/>
                  </a:path>
                </a:pathLst>
              </a:custGeom>
              <a:solidFill>
                <a:srgbClr val="373A5A">
                  <a:alpha val="13390"/>
                </a:srgbClr>
              </a:solidFill>
              <a:ln>
                <a:noFill/>
              </a:ln>
            </p:spPr>
          </p:sp>
        </p:grpSp>
        <p:sp>
          <p:nvSpPr>
            <p:cNvPr id="174" name="Google Shape;174;p27"/>
            <p:cNvSpPr/>
            <p:nvPr/>
          </p:nvSpPr>
          <p:spPr>
            <a:xfrm flipH="1" rot="10800000">
              <a:off x="8091062" y="4591134"/>
              <a:ext cx="869989" cy="215918"/>
            </a:xfrm>
            <a:custGeom>
              <a:rect b="b" l="l" r="r" t="t"/>
              <a:pathLst>
                <a:path extrusionOk="0" h="11621" w="32195">
                  <a:moveTo>
                    <a:pt x="0" y="0"/>
                  </a:moveTo>
                  <a:lnTo>
                    <a:pt x="0" y="11621"/>
                  </a:lnTo>
                  <a:lnTo>
                    <a:pt x="32195" y="11621"/>
                  </a:lnTo>
                  <a:lnTo>
                    <a:pt x="32195" y="762"/>
                  </a:lnTo>
                  <a:close/>
                </a:path>
              </a:pathLst>
            </a:custGeom>
            <a:solidFill>
              <a:srgbClr val="373A5A">
                <a:alpha val="13390"/>
              </a:srgbClr>
            </a:solidFill>
            <a:ln>
              <a:noFill/>
            </a:ln>
          </p:spPr>
        </p:sp>
        <p:sp>
          <p:nvSpPr>
            <p:cNvPr id="175" name="Google Shape;175;p27"/>
            <p:cNvSpPr/>
            <p:nvPr/>
          </p:nvSpPr>
          <p:spPr>
            <a:xfrm flipH="1" rot="10800000">
              <a:off x="7765237" y="552372"/>
              <a:ext cx="869989" cy="215918"/>
            </a:xfrm>
            <a:custGeom>
              <a:rect b="b" l="l" r="r" t="t"/>
              <a:pathLst>
                <a:path extrusionOk="0" h="11621" w="32195">
                  <a:moveTo>
                    <a:pt x="0" y="0"/>
                  </a:moveTo>
                  <a:lnTo>
                    <a:pt x="0" y="11621"/>
                  </a:lnTo>
                  <a:lnTo>
                    <a:pt x="32195" y="11621"/>
                  </a:lnTo>
                  <a:lnTo>
                    <a:pt x="32195" y="762"/>
                  </a:lnTo>
                  <a:close/>
                </a:path>
              </a:pathLst>
            </a:custGeom>
            <a:solidFill>
              <a:srgbClr val="373A5A">
                <a:alpha val="13390"/>
              </a:srgbClr>
            </a:solidFill>
            <a:ln>
              <a:noFill/>
            </a:ln>
          </p:spPr>
        </p:sp>
        <p:sp>
          <p:nvSpPr>
            <p:cNvPr id="176" name="Google Shape;176;p27"/>
            <p:cNvSpPr/>
            <p:nvPr/>
          </p:nvSpPr>
          <p:spPr>
            <a:xfrm>
              <a:off x="0" y="4946300"/>
              <a:ext cx="9144000" cy="19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27"/>
          <p:cNvSpPr txBox="1"/>
          <p:nvPr>
            <p:ph type="ctrTitle"/>
          </p:nvPr>
        </p:nvSpPr>
        <p:spPr>
          <a:xfrm>
            <a:off x="2249838" y="371425"/>
            <a:ext cx="46404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3F3F3"/>
              </a:buClr>
              <a:buSzPts val="2400"/>
              <a:buNone/>
              <a:defRPr b="1" sz="2400">
                <a:solidFill>
                  <a:schemeClr val="dk1"/>
                </a:solidFill>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249425"/>
            <a:ext cx="6963300" cy="2836500"/>
          </a:xfrm>
          <a:prstGeom prst="rect">
            <a:avLst/>
          </a:prstGeom>
        </p:spPr>
        <p:txBody>
          <a:bodyPr anchorCtr="0" anchor="t" bIns="91425" lIns="91425" spcFirstLastPara="1" rIns="91425" wrap="square" tIns="91425">
            <a:noAutofit/>
          </a:bodyPr>
          <a:lstStyle>
            <a:lvl1pPr indent="-288925" lvl="0" marL="457200">
              <a:spcBef>
                <a:spcPts val="0"/>
              </a:spcBef>
              <a:spcAft>
                <a:spcPts val="0"/>
              </a:spcAft>
              <a:buClr>
                <a:schemeClr val="dk2"/>
              </a:buClr>
              <a:buSzPts val="950"/>
              <a:buChar char="●"/>
              <a:defRPr sz="950">
                <a:solidFill>
                  <a:schemeClr val="dk2"/>
                </a:solidFill>
              </a:defRPr>
            </a:lvl1pPr>
            <a:lvl2pPr indent="-288925" lvl="1" marL="914400">
              <a:spcBef>
                <a:spcPts val="1600"/>
              </a:spcBef>
              <a:spcAft>
                <a:spcPts val="0"/>
              </a:spcAft>
              <a:buClr>
                <a:schemeClr val="dk2"/>
              </a:buClr>
              <a:buSzPts val="950"/>
              <a:buChar char="○"/>
              <a:defRPr sz="950">
                <a:solidFill>
                  <a:schemeClr val="dk2"/>
                </a:solidFill>
              </a:defRPr>
            </a:lvl2pPr>
            <a:lvl3pPr indent="-288925" lvl="2" marL="1371600">
              <a:spcBef>
                <a:spcPts val="1600"/>
              </a:spcBef>
              <a:spcAft>
                <a:spcPts val="0"/>
              </a:spcAft>
              <a:buClr>
                <a:schemeClr val="dk2"/>
              </a:buClr>
              <a:buSzPts val="950"/>
              <a:buChar char="■"/>
              <a:defRPr sz="950">
                <a:solidFill>
                  <a:schemeClr val="dk2"/>
                </a:solidFill>
              </a:defRPr>
            </a:lvl3pPr>
            <a:lvl4pPr indent="-288925" lvl="3" marL="1828800">
              <a:spcBef>
                <a:spcPts val="1600"/>
              </a:spcBef>
              <a:spcAft>
                <a:spcPts val="0"/>
              </a:spcAft>
              <a:buClr>
                <a:schemeClr val="dk2"/>
              </a:buClr>
              <a:buSzPts val="950"/>
              <a:buChar char="●"/>
              <a:defRPr sz="950">
                <a:solidFill>
                  <a:schemeClr val="dk2"/>
                </a:solidFill>
              </a:defRPr>
            </a:lvl4pPr>
            <a:lvl5pPr indent="-288925" lvl="4" marL="2286000">
              <a:spcBef>
                <a:spcPts val="1600"/>
              </a:spcBef>
              <a:spcAft>
                <a:spcPts val="0"/>
              </a:spcAft>
              <a:buClr>
                <a:schemeClr val="dk2"/>
              </a:buClr>
              <a:buSzPts val="950"/>
              <a:buChar char="○"/>
              <a:defRPr sz="950">
                <a:solidFill>
                  <a:schemeClr val="dk2"/>
                </a:solidFill>
              </a:defRPr>
            </a:lvl5pPr>
            <a:lvl6pPr indent="-288925" lvl="5" marL="2743200">
              <a:spcBef>
                <a:spcPts val="1600"/>
              </a:spcBef>
              <a:spcAft>
                <a:spcPts val="0"/>
              </a:spcAft>
              <a:buClr>
                <a:schemeClr val="dk2"/>
              </a:buClr>
              <a:buSzPts val="950"/>
              <a:buChar char="■"/>
              <a:defRPr sz="950">
                <a:solidFill>
                  <a:schemeClr val="dk2"/>
                </a:solidFill>
              </a:defRPr>
            </a:lvl6pPr>
            <a:lvl7pPr indent="-288925" lvl="6" marL="3200400">
              <a:spcBef>
                <a:spcPts val="1600"/>
              </a:spcBef>
              <a:spcAft>
                <a:spcPts val="0"/>
              </a:spcAft>
              <a:buClr>
                <a:schemeClr val="dk2"/>
              </a:buClr>
              <a:buSzPts val="950"/>
              <a:buChar char="●"/>
              <a:defRPr sz="950">
                <a:solidFill>
                  <a:schemeClr val="dk2"/>
                </a:solidFill>
              </a:defRPr>
            </a:lvl7pPr>
            <a:lvl8pPr indent="-288925" lvl="7" marL="3657600">
              <a:spcBef>
                <a:spcPts val="1600"/>
              </a:spcBef>
              <a:spcAft>
                <a:spcPts val="0"/>
              </a:spcAft>
              <a:buClr>
                <a:schemeClr val="dk2"/>
              </a:buClr>
              <a:buSzPts val="950"/>
              <a:buChar char="○"/>
              <a:defRPr sz="950">
                <a:solidFill>
                  <a:schemeClr val="dk2"/>
                </a:solidFill>
              </a:defRPr>
            </a:lvl8pPr>
            <a:lvl9pPr indent="-288925" lvl="8" marL="4114800">
              <a:spcBef>
                <a:spcPts val="1600"/>
              </a:spcBef>
              <a:spcAft>
                <a:spcPts val="1600"/>
              </a:spcAft>
              <a:buClr>
                <a:schemeClr val="dk2"/>
              </a:buClr>
              <a:buSzPts val="950"/>
              <a:buChar char="■"/>
              <a:defRPr sz="95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74467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80592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20721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rotWithShape="0" algn="bl" dir="5400000" dist="57150">
              <a:srgbClr val="000000">
                <a:alpha val="39000"/>
              </a:srgbClr>
            </a:outerShdw>
          </a:effectLst>
        </p:spPr>
      </p:pic>
      <p:sp>
        <p:nvSpPr>
          <p:cNvPr id="43" name="Google Shape;43;p8"/>
          <p:cNvSpPr txBox="1"/>
          <p:nvPr>
            <p:ph type="title"/>
          </p:nvPr>
        </p:nvSpPr>
        <p:spPr>
          <a:xfrm rot="877333">
            <a:off x="6289345" y="436639"/>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indent="-317500" lvl="1" marL="9144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indent="-317500" lvl="2" marL="13716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indent="-317500" lvl="3" marL="18288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indent="-317500" lvl="4" marL="22860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indent="-317500" lvl="5" marL="27432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indent="-317500" lvl="6" marL="32004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indent="-317500" lvl="7" marL="36576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indent="-317500" lvl="8" marL="41148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https://docs.google.com/forms/d/e/1FAIpQLSc4mNg-Lk7-VQd4b5y8mDtuI9oZpsQNYGKuOUwyRsMXcZztnw/viewform?usp=sf_link" TargetMode="External"/><Relationship Id="rId5" Type="http://schemas.openxmlformats.org/officeDocument/2006/relationships/image" Target="../media/image13.jpg"/><Relationship Id="rId6" Type="http://schemas.openxmlformats.org/officeDocument/2006/relationships/hyperlink" Target="https://vimeo.com/328684375" TargetMode="External"/><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docs.google.com/document/d/1pG8cLP4muOIhO-CG2oleLO9Tdx44ZRTOxdCcT_6MjhM/edit?usp=sharing" TargetMode="External"/><Relationship Id="rId4" Type="http://schemas.openxmlformats.org/officeDocument/2006/relationships/hyperlink" Target="https://nam02.safelinks.protection.outlook.com/?url=https%3A%2F%2Fwww.learningforjustice.org%2Fclassroom-resources%2Flessons%2Fthe-color-of-law-creating-racially-segregated-communities&amp;data=04%7C01%7C%7C2d6c368f0fe14d43abd208d8f552d0c1%7Ce5710044a1294a02adf50e7f81cf1830%7C1%7C0%7C637529083364349101%7CUnknown%7CTWFpbGZsb3d8eyJWIjoiMC4wLjAwMDAiLCJQIjoiV2luMzIiLCJBTiI6Ik1haWwiLCJXVCI6Mn0%3D%7C1000&amp;sdata=fZTDOatHxgpDx7oURoCsEksPs9ur68AVVfTOA01tFag%3D&amp;reserved=0" TargetMode="External"/><Relationship Id="rId5" Type="http://schemas.openxmlformats.org/officeDocument/2006/relationships/hyperlink" Target="https://nam02.safelinks.protection.outlook.com/?url=https%3A%2F%2Fwww.zinnedproject.org%2Fmaterials%2Fcolor-law-segregated-america%2F&amp;data=04%7C01%7C%7C2d6c368f0fe14d43abd208d8f552d0c1%7Ce5710044a1294a02adf50e7f81cf1830%7C1%7C0%7C637529083364359096%7CUnknown%7CTWFpbGZsb3d8eyJWIjoiMC4wLjAwMDAiLCJQIjoiV2luMzIiLCJBTiI6Ik1haWwiLCJXVCI6Mn0%3D%7C1000&amp;sdata=kTBHOEwcGgXZcitqIF18SUhKAN%2FZ6Z3c6knwcbXfc%2BI%3D&amp;reserved=0" TargetMode="External"/><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hyperlink" Target="https://docs.google.com/forms/d/e/1FAIpQLSfwvJOnAEKOsBPXXvwhVTW5KJo7EcJAR0h7mRSy80TuTMBz1A/viewform?usp=sf_li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docs.google.com/document/d/1yW_gT2RrF7NpbuKEnfHIuL8lXBZQpVuipVuhAqL3UcI/edit?usp=sharing"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vpr.org/post/perfect-age-be-speaking-meet-16-year-old-activist-minelle-sarfo-adu#stream/0" TargetMode="External"/><Relationship Id="rId4" Type="http://schemas.openxmlformats.org/officeDocument/2006/relationships/hyperlink" Target="https://www.vpr.org/post/perfect-age-be-speaking-meet-16-year-old-activist-minelle-sarfo-adu#stream/0" TargetMode="External"/><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Color of Law Project</a:t>
            </a:r>
            <a:endParaRPr>
              <a:solidFill>
                <a:schemeClr val="accent2"/>
              </a:solidFill>
            </a:endParaRPr>
          </a:p>
        </p:txBody>
      </p:sp>
      <p:sp>
        <p:nvSpPr>
          <p:cNvPr id="183" name="Google Shape;183;p28"/>
          <p:cNvSpPr txBox="1"/>
          <p:nvPr>
            <p:ph idx="1" type="subTitle"/>
          </p:nvPr>
        </p:nvSpPr>
        <p:spPr>
          <a:xfrm>
            <a:off x="1672763" y="3645900"/>
            <a:ext cx="1427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Presented by the VT Student Anti-Racism Network</a:t>
            </a:r>
            <a:endParaRPr b="0"/>
          </a:p>
        </p:txBody>
      </p:sp>
      <p:sp>
        <p:nvSpPr>
          <p:cNvPr id="184" name="Google Shape;184;p28"/>
          <p:cNvSpPr/>
          <p:nvPr/>
        </p:nvSpPr>
        <p:spPr>
          <a:xfrm>
            <a:off x="2640700" y="2929265"/>
            <a:ext cx="617075" cy="15875"/>
          </a:xfrm>
          <a:custGeom>
            <a:rect b="b" l="l" r="r" t="t"/>
            <a:pathLst>
              <a:path extrusionOk="0" h="635" w="24683">
                <a:moveTo>
                  <a:pt x="0" y="635"/>
                </a:moveTo>
                <a:cubicBezTo>
                  <a:pt x="8115" y="-719"/>
                  <a:pt x="16455" y="635"/>
                  <a:pt x="24683" y="635"/>
                </a:cubicBezTo>
              </a:path>
            </a:pathLst>
          </a:custGeom>
          <a:noFill/>
          <a:ln cap="flat" cmpd="sng" w="76200">
            <a:solidFill>
              <a:schemeClr val="accent1"/>
            </a:solidFill>
            <a:prstDash val="solid"/>
            <a:round/>
            <a:headEnd len="med" w="med" type="none"/>
            <a:tailEnd len="med" w="med" type="none"/>
          </a:ln>
        </p:spPr>
      </p:sp>
      <p:sp>
        <p:nvSpPr>
          <p:cNvPr id="185" name="Google Shape;185;p28"/>
          <p:cNvSpPr/>
          <p:nvPr/>
        </p:nvSpPr>
        <p:spPr>
          <a:xfrm>
            <a:off x="5822625" y="2886561"/>
            <a:ext cx="613650" cy="13775"/>
          </a:xfrm>
          <a:custGeom>
            <a:rect b="b" l="l" r="r" t="t"/>
            <a:pathLst>
              <a:path extrusionOk="0" h="551" w="24546">
                <a:moveTo>
                  <a:pt x="0" y="551"/>
                </a:moveTo>
                <a:cubicBezTo>
                  <a:pt x="8133" y="-353"/>
                  <a:pt x="16363" y="137"/>
                  <a:pt x="24546" y="137"/>
                </a:cubicBezTo>
              </a:path>
            </a:pathLst>
          </a:custGeom>
          <a:noFill/>
          <a:ln cap="flat" cmpd="sng" w="76200">
            <a:solidFill>
              <a:schemeClr val="accent1"/>
            </a:solidFill>
            <a:prstDash val="solid"/>
            <a:round/>
            <a:headEnd len="med" w="med" type="none"/>
            <a:tailEnd len="med" w="med" type="none"/>
          </a:ln>
        </p:spPr>
      </p:sp>
      <p:pic>
        <p:nvPicPr>
          <p:cNvPr descr="The Color of Law: A Forgotten History of How Our Government Segregated  America: Rothstein, Richard: 9781631492853: Amazon.com: Books" id="186" name="Google Shape;186;p28"/>
          <p:cNvPicPr preferRelativeResize="0"/>
          <p:nvPr/>
        </p:nvPicPr>
        <p:blipFill>
          <a:blip r:embed="rId3">
            <a:alphaModFix/>
          </a:blip>
          <a:stretch>
            <a:fillRect/>
          </a:stretch>
        </p:blipFill>
        <p:spPr>
          <a:xfrm rot="713206">
            <a:off x="6712999" y="1893375"/>
            <a:ext cx="1901950" cy="2884976"/>
          </a:xfrm>
          <a:prstGeom prst="rect">
            <a:avLst/>
          </a:prstGeom>
          <a:noFill/>
          <a:ln>
            <a:noFill/>
          </a:ln>
        </p:spPr>
      </p:pic>
      <p:sp>
        <p:nvSpPr>
          <p:cNvPr id="187" name="Google Shape;187;p28"/>
          <p:cNvSpPr txBox="1"/>
          <p:nvPr/>
        </p:nvSpPr>
        <p:spPr>
          <a:xfrm>
            <a:off x="3236975" y="3662175"/>
            <a:ext cx="329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Regular"/>
                <a:ea typeface="Roboto Mono Regular"/>
                <a:cs typeface="Roboto Mono Regular"/>
                <a:sym typeface="Roboto Mono Regular"/>
              </a:rPr>
              <a:t>A presentation for teachers</a:t>
            </a:r>
            <a:endParaRPr>
              <a:latin typeface="Roboto Mono Regular"/>
              <a:ea typeface="Roboto Mono Regular"/>
              <a:cs typeface="Roboto Mono Regular"/>
              <a:sym typeface="Roboto Mono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1000875" y="423125"/>
            <a:ext cx="285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Resources: Book and Video</a:t>
            </a:r>
            <a:endParaRPr sz="2600"/>
          </a:p>
        </p:txBody>
      </p:sp>
      <p:pic>
        <p:nvPicPr>
          <p:cNvPr id="255" name="Google Shape;255;p37"/>
          <p:cNvPicPr preferRelativeResize="0"/>
          <p:nvPr/>
        </p:nvPicPr>
        <p:blipFill>
          <a:blip r:embed="rId3">
            <a:alphaModFix amt="80000"/>
          </a:blip>
          <a:stretch>
            <a:fillRect/>
          </a:stretch>
        </p:blipFill>
        <p:spPr>
          <a:xfrm rot="-6023626">
            <a:off x="2995959" y="3888697"/>
            <a:ext cx="1055232" cy="478678"/>
          </a:xfrm>
          <a:prstGeom prst="rect">
            <a:avLst/>
          </a:prstGeom>
          <a:noFill/>
          <a:ln>
            <a:noFill/>
          </a:ln>
        </p:spPr>
      </p:pic>
      <p:pic>
        <p:nvPicPr>
          <p:cNvPr descr="The Color of Law: A Forgotten History of How Our Government Segregated  America: Rothstein, Richard: 9781631492853: Amazon.com: Books" id="256" name="Google Shape;256;p37">
            <a:hlinkClick r:id="rId4"/>
          </p:cNvPr>
          <p:cNvPicPr preferRelativeResize="0"/>
          <p:nvPr/>
        </p:nvPicPr>
        <p:blipFill>
          <a:blip r:embed="rId5">
            <a:alphaModFix/>
          </a:blip>
          <a:stretch>
            <a:fillRect/>
          </a:stretch>
        </p:blipFill>
        <p:spPr>
          <a:xfrm rot="-399536">
            <a:off x="1021889" y="1550940"/>
            <a:ext cx="1643646" cy="2493166"/>
          </a:xfrm>
          <a:prstGeom prst="rect">
            <a:avLst/>
          </a:prstGeom>
          <a:noFill/>
          <a:ln>
            <a:noFill/>
          </a:ln>
        </p:spPr>
      </p:pic>
      <p:sp>
        <p:nvSpPr>
          <p:cNvPr id="257" name="Google Shape;257;p37"/>
          <p:cNvSpPr txBox="1"/>
          <p:nvPr/>
        </p:nvSpPr>
        <p:spPr>
          <a:xfrm>
            <a:off x="2804550" y="1348575"/>
            <a:ext cx="12894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Regular"/>
                <a:ea typeface="Roboto Mono Regular"/>
                <a:cs typeface="Roboto Mono Regular"/>
                <a:sym typeface="Roboto Mono Regular"/>
              </a:rPr>
              <a:t>Click the book for a link to fill out a survey for FREE COPIES FOR YOUR CLASS!</a:t>
            </a:r>
            <a:endParaRPr>
              <a:latin typeface="Roboto Mono Regular"/>
              <a:ea typeface="Roboto Mono Regular"/>
              <a:cs typeface="Roboto Mono Regular"/>
              <a:sym typeface="Roboto Mono Regular"/>
            </a:endParaRPr>
          </a:p>
        </p:txBody>
      </p:sp>
      <p:pic>
        <p:nvPicPr>
          <p:cNvPr id="258" name="Google Shape;258;p37">
            <a:hlinkClick r:id="rId6"/>
          </p:cNvPr>
          <p:cNvPicPr preferRelativeResize="0"/>
          <p:nvPr/>
        </p:nvPicPr>
        <p:blipFill>
          <a:blip r:embed="rId7">
            <a:alphaModFix/>
          </a:blip>
          <a:stretch>
            <a:fillRect/>
          </a:stretch>
        </p:blipFill>
        <p:spPr>
          <a:xfrm rot="162909">
            <a:off x="6837532" y="1503132"/>
            <a:ext cx="1627836" cy="2403186"/>
          </a:xfrm>
          <a:prstGeom prst="rect">
            <a:avLst/>
          </a:prstGeom>
          <a:noFill/>
          <a:ln>
            <a:noFill/>
          </a:ln>
        </p:spPr>
      </p:pic>
      <p:pic>
        <p:nvPicPr>
          <p:cNvPr id="259" name="Google Shape;259;p37"/>
          <p:cNvPicPr preferRelativeResize="0"/>
          <p:nvPr/>
        </p:nvPicPr>
        <p:blipFill>
          <a:blip r:embed="rId3">
            <a:alphaModFix amt="80000"/>
          </a:blip>
          <a:stretch>
            <a:fillRect/>
          </a:stretch>
        </p:blipFill>
        <p:spPr>
          <a:xfrm flipH="1" rot="6135445">
            <a:off x="5266006" y="3361503"/>
            <a:ext cx="1579415" cy="716443"/>
          </a:xfrm>
          <a:prstGeom prst="rect">
            <a:avLst/>
          </a:prstGeom>
          <a:noFill/>
          <a:ln>
            <a:noFill/>
          </a:ln>
        </p:spPr>
      </p:pic>
      <p:sp>
        <p:nvSpPr>
          <p:cNvPr id="260" name="Google Shape;260;p37"/>
          <p:cNvSpPr txBox="1"/>
          <p:nvPr/>
        </p:nvSpPr>
        <p:spPr>
          <a:xfrm>
            <a:off x="5129775" y="1272025"/>
            <a:ext cx="135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Regular"/>
                <a:ea typeface="Roboto Mono Regular"/>
                <a:cs typeface="Roboto Mono Regular"/>
                <a:sym typeface="Roboto Mono Regular"/>
              </a:rPr>
              <a:t>Click the image for a link to a short video summation on the book</a:t>
            </a:r>
            <a:endParaRPr>
              <a:latin typeface="Roboto Mono Regular"/>
              <a:ea typeface="Roboto Mono Regular"/>
              <a:cs typeface="Roboto Mono Regular"/>
              <a:sym typeface="Roboto Mono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idx="2" type="body"/>
          </p:nvPr>
        </p:nvSpPr>
        <p:spPr>
          <a:xfrm>
            <a:off x="5044725" y="539500"/>
            <a:ext cx="3563700" cy="4214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212121"/>
                </a:solidFill>
              </a:rPr>
              <a:t>Using the book OR video, these lessons can be taught in less than three 90-minute class periods!</a:t>
            </a:r>
            <a:endParaRPr>
              <a:solidFill>
                <a:srgbClr val="212121"/>
              </a:solidFill>
            </a:endParaRPr>
          </a:p>
          <a:p>
            <a:pPr indent="0" lvl="0" marL="0" rtl="0" algn="l">
              <a:lnSpc>
                <a:spcPct val="115000"/>
              </a:lnSpc>
              <a:spcBef>
                <a:spcPts val="0"/>
              </a:spcBef>
              <a:spcAft>
                <a:spcPts val="0"/>
              </a:spcAft>
              <a:buNone/>
            </a:pPr>
            <a:r>
              <a:t/>
            </a:r>
            <a:endParaRPr>
              <a:solidFill>
                <a:srgbClr val="212121"/>
              </a:solidFill>
            </a:endParaRPr>
          </a:p>
          <a:p>
            <a:pPr indent="-330200" lvl="0" marL="457200" rtl="0" algn="l">
              <a:lnSpc>
                <a:spcPct val="115000"/>
              </a:lnSpc>
              <a:spcBef>
                <a:spcPts val="0"/>
              </a:spcBef>
              <a:spcAft>
                <a:spcPts val="0"/>
              </a:spcAft>
              <a:buClr>
                <a:srgbClr val="212121"/>
              </a:buClr>
              <a:buSzPts val="1600"/>
              <a:buChar char="●"/>
            </a:pPr>
            <a:r>
              <a:rPr lang="en" sz="1600">
                <a:solidFill>
                  <a:srgbClr val="212121"/>
                </a:solidFill>
              </a:rPr>
              <a:t>For a full, premade, VT-tested example teaching plan press this </a:t>
            </a:r>
            <a:r>
              <a:rPr lang="en" sz="1600" u="sng">
                <a:solidFill>
                  <a:srgbClr val="212121"/>
                </a:solidFill>
                <a:hlinkClick r:id="rId3">
                  <a:extLst>
                    <a:ext uri="{A12FA001-AC4F-418D-AE19-62706E023703}">
                      <ahyp:hlinkClr val="tx"/>
                    </a:ext>
                  </a:extLst>
                </a:hlinkClick>
              </a:rPr>
              <a:t>Link</a:t>
            </a:r>
            <a:r>
              <a:rPr lang="en" sz="1600">
                <a:solidFill>
                  <a:srgbClr val="212121"/>
                </a:solidFill>
              </a:rPr>
              <a:t> </a:t>
            </a:r>
            <a:endParaRPr sz="1600">
              <a:solidFill>
                <a:srgbClr val="212121"/>
              </a:solidFill>
            </a:endParaRPr>
          </a:p>
          <a:p>
            <a:pPr indent="0" lvl="0" marL="0" rtl="0" algn="l">
              <a:lnSpc>
                <a:spcPct val="115000"/>
              </a:lnSpc>
              <a:spcBef>
                <a:spcPts val="0"/>
              </a:spcBef>
              <a:spcAft>
                <a:spcPts val="0"/>
              </a:spcAft>
              <a:buNone/>
            </a:pPr>
            <a:r>
              <a:t/>
            </a:r>
            <a:endParaRPr>
              <a:solidFill>
                <a:srgbClr val="212121"/>
              </a:solidFill>
            </a:endParaRPr>
          </a:p>
          <a:p>
            <a:pPr indent="0" lvl="0" marL="0" rtl="0" algn="l">
              <a:lnSpc>
                <a:spcPct val="115000"/>
              </a:lnSpc>
              <a:spcBef>
                <a:spcPts val="0"/>
              </a:spcBef>
              <a:spcAft>
                <a:spcPts val="0"/>
              </a:spcAft>
              <a:buNone/>
            </a:pPr>
            <a:r>
              <a:rPr lang="en">
                <a:solidFill>
                  <a:srgbClr val="212121"/>
                </a:solidFill>
              </a:rPr>
              <a:t>  Additional resources:</a:t>
            </a:r>
            <a:endParaRPr>
              <a:solidFill>
                <a:srgbClr val="212121"/>
              </a:solidFill>
            </a:endParaRPr>
          </a:p>
          <a:p>
            <a:pPr indent="-317500" lvl="0" marL="457200" rtl="0" algn="l">
              <a:lnSpc>
                <a:spcPct val="115000"/>
              </a:lnSpc>
              <a:spcBef>
                <a:spcPts val="0"/>
              </a:spcBef>
              <a:spcAft>
                <a:spcPts val="0"/>
              </a:spcAft>
              <a:buClr>
                <a:srgbClr val="212121"/>
              </a:buClr>
              <a:buSzPts val="1400"/>
              <a:buChar char="●"/>
            </a:pPr>
            <a:r>
              <a:rPr lang="en" u="sng">
                <a:solidFill>
                  <a:srgbClr val="212121"/>
                </a:solidFill>
                <a:hlinkClick r:id="rId4">
                  <a:extLst>
                    <a:ext uri="{A12FA001-AC4F-418D-AE19-62706E023703}">
                      <ahyp:hlinkClr val="tx"/>
                    </a:ext>
                  </a:extLst>
                </a:hlinkClick>
              </a:rPr>
              <a:t>Learning for Justice</a:t>
            </a:r>
            <a:endParaRPr>
              <a:solidFill>
                <a:srgbClr val="212121"/>
              </a:solidFill>
            </a:endParaRPr>
          </a:p>
          <a:p>
            <a:pPr indent="-317500" lvl="0" marL="457200" rtl="0" algn="l">
              <a:lnSpc>
                <a:spcPct val="138000"/>
              </a:lnSpc>
              <a:spcBef>
                <a:spcPts val="0"/>
              </a:spcBef>
              <a:spcAft>
                <a:spcPts val="0"/>
              </a:spcAft>
              <a:buClr>
                <a:srgbClr val="212121"/>
              </a:buClr>
              <a:buSzPts val="1400"/>
              <a:buChar char="●"/>
            </a:pPr>
            <a:r>
              <a:rPr lang="en" u="sng">
                <a:solidFill>
                  <a:srgbClr val="212121"/>
                </a:solidFill>
                <a:hlinkClick r:id="rId5">
                  <a:extLst>
                    <a:ext uri="{A12FA001-AC4F-418D-AE19-62706E023703}">
                      <ahyp:hlinkClr val="tx"/>
                    </a:ext>
                  </a:extLst>
                </a:hlinkClick>
              </a:rPr>
              <a:t>The Zinn Ed project</a:t>
            </a:r>
            <a:endParaRPr>
              <a:solidFill>
                <a:srgbClr val="212121"/>
              </a:solidFill>
            </a:endParaRPr>
          </a:p>
          <a:p>
            <a:pPr indent="0" lvl="0" marL="0" rtl="0" algn="l">
              <a:lnSpc>
                <a:spcPct val="115000"/>
              </a:lnSpc>
              <a:spcBef>
                <a:spcPts val="0"/>
              </a:spcBef>
              <a:spcAft>
                <a:spcPts val="0"/>
              </a:spcAft>
              <a:buNone/>
            </a:pPr>
            <a:r>
              <a:t/>
            </a:r>
            <a:endParaRPr>
              <a:solidFill>
                <a:srgbClr val="212121"/>
              </a:solidFill>
            </a:endParaRPr>
          </a:p>
        </p:txBody>
      </p:sp>
      <p:sp>
        <p:nvSpPr>
          <p:cNvPr id="266" name="Google Shape;266;p38"/>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Lesson Plans</a:t>
            </a:r>
            <a:endParaRPr/>
          </a:p>
        </p:txBody>
      </p:sp>
      <p:sp>
        <p:nvSpPr>
          <p:cNvPr id="267" name="Google Shape;267;p38"/>
          <p:cNvSpPr/>
          <p:nvPr/>
        </p:nvSpPr>
        <p:spPr>
          <a:xfrm rot="-2700000">
            <a:off x="2517624" y="3175166"/>
            <a:ext cx="647436" cy="266330"/>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268" name="Google Shape;268;p38"/>
          <p:cNvPicPr preferRelativeResize="0"/>
          <p:nvPr/>
        </p:nvPicPr>
        <p:blipFill>
          <a:blip r:embed="rId6">
            <a:alphaModFix/>
          </a:blip>
          <a:stretch>
            <a:fillRect/>
          </a:stretch>
        </p:blipFill>
        <p:spPr>
          <a:xfrm>
            <a:off x="1002325" y="2226550"/>
            <a:ext cx="1938725" cy="1090524"/>
          </a:xfrm>
          <a:prstGeom prst="rect">
            <a:avLst/>
          </a:prstGeom>
          <a:noFill/>
          <a:ln>
            <a:noFill/>
          </a:ln>
        </p:spPr>
      </p:pic>
      <p:sp>
        <p:nvSpPr>
          <p:cNvPr id="269" name="Google Shape;269;p38"/>
          <p:cNvSpPr/>
          <p:nvPr/>
        </p:nvSpPr>
        <p:spPr>
          <a:xfrm rot="-2700000">
            <a:off x="765274" y="2065491"/>
            <a:ext cx="647436" cy="266330"/>
          </a:xfrm>
          <a:custGeom>
            <a:rect b="b" l="l" r="r" t="t"/>
            <a:pathLst>
              <a:path extrusionOk="0" h="14902" w="36226">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9"/>
          <p:cNvPicPr preferRelativeResize="0"/>
          <p:nvPr/>
        </p:nvPicPr>
        <p:blipFill rotWithShape="1">
          <a:blip r:embed="rId3">
            <a:alphaModFix/>
          </a:blip>
          <a:srcRect b="21025" l="0" r="8892" t="16970"/>
          <a:stretch/>
        </p:blipFill>
        <p:spPr>
          <a:xfrm rot="10800000">
            <a:off x="833700" y="1225600"/>
            <a:ext cx="2036850" cy="810276"/>
          </a:xfrm>
          <a:prstGeom prst="rect">
            <a:avLst/>
          </a:prstGeom>
          <a:noFill/>
          <a:ln>
            <a:noFill/>
          </a:ln>
        </p:spPr>
      </p:pic>
      <p:pic>
        <p:nvPicPr>
          <p:cNvPr id="275" name="Google Shape;275;p39"/>
          <p:cNvPicPr preferRelativeResize="0"/>
          <p:nvPr/>
        </p:nvPicPr>
        <p:blipFill rotWithShape="1">
          <a:blip r:embed="rId4">
            <a:alphaModFix/>
          </a:blip>
          <a:srcRect b="18300" l="0" r="8892" t="16734"/>
          <a:stretch/>
        </p:blipFill>
        <p:spPr>
          <a:xfrm rot="10800000">
            <a:off x="833700" y="1737957"/>
            <a:ext cx="2036850" cy="846042"/>
          </a:xfrm>
          <a:prstGeom prst="rect">
            <a:avLst/>
          </a:prstGeom>
          <a:noFill/>
          <a:ln>
            <a:noFill/>
          </a:ln>
        </p:spPr>
      </p:pic>
      <p:sp>
        <p:nvSpPr>
          <p:cNvPr id="276" name="Google Shape;276;p39"/>
          <p:cNvSpPr txBox="1"/>
          <p:nvPr>
            <p:ph type="title"/>
          </p:nvPr>
        </p:nvSpPr>
        <p:spPr>
          <a:xfrm>
            <a:off x="2673000" y="10970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Step Two:</a:t>
            </a:r>
            <a:endParaRPr/>
          </a:p>
        </p:txBody>
      </p:sp>
      <p:sp>
        <p:nvSpPr>
          <p:cNvPr id="277" name="Google Shape;277;p39"/>
          <p:cNvSpPr txBox="1"/>
          <p:nvPr>
            <p:ph idx="1" type="subTitle"/>
          </p:nvPr>
        </p:nvSpPr>
        <p:spPr>
          <a:xfrm>
            <a:off x="2937741" y="2408625"/>
            <a:ext cx="3268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latin typeface="Concert One"/>
                <a:ea typeface="Concert One"/>
                <a:cs typeface="Concert One"/>
                <a:sym typeface="Concert One"/>
                <a:hlinkClick r:id="rId5"/>
              </a:rPr>
              <a:t>After teaching this lesson, please fill out our survey! </a:t>
            </a:r>
            <a:endParaRPr sz="2200">
              <a:solidFill>
                <a:srgbClr val="212121"/>
              </a:solidFill>
              <a:latin typeface="Concert One"/>
              <a:ea typeface="Concert One"/>
              <a:cs typeface="Concert One"/>
              <a:sym typeface="Concert One"/>
            </a:endParaRPr>
          </a:p>
          <a:p>
            <a:pPr indent="0" lvl="0" marL="0" rtl="0" algn="ctr">
              <a:spcBef>
                <a:spcPts val="0"/>
              </a:spcBef>
              <a:spcAft>
                <a:spcPts val="0"/>
              </a:spcAft>
              <a:buNone/>
            </a:pPr>
            <a:r>
              <a:t/>
            </a:r>
            <a:endParaRPr sz="1200">
              <a:solidFill>
                <a:srgbClr val="212121"/>
              </a:solidFill>
              <a:latin typeface="Concert One"/>
              <a:ea typeface="Concert One"/>
              <a:cs typeface="Concert One"/>
              <a:sym typeface="Concert One"/>
            </a:endParaRPr>
          </a:p>
          <a:p>
            <a:pPr indent="0" lvl="0" marL="0" rtl="0" algn="ctr">
              <a:spcBef>
                <a:spcPts val="0"/>
              </a:spcBef>
              <a:spcAft>
                <a:spcPts val="0"/>
              </a:spcAft>
              <a:buNone/>
            </a:pPr>
            <a:r>
              <a:rPr lang="en" sz="1200">
                <a:solidFill>
                  <a:srgbClr val="212121"/>
                </a:solidFill>
                <a:latin typeface="Concert One"/>
                <a:ea typeface="Concert One"/>
                <a:cs typeface="Concert One"/>
                <a:sym typeface="Concert One"/>
              </a:rPr>
              <a:t>(This data will help us in future presentations as we push to include this lesson in statewide </a:t>
            </a:r>
            <a:r>
              <a:rPr lang="en" sz="1200">
                <a:solidFill>
                  <a:srgbClr val="212121"/>
                </a:solidFill>
                <a:latin typeface="Concert One"/>
                <a:ea typeface="Concert One"/>
                <a:cs typeface="Concert One"/>
                <a:sym typeface="Concert One"/>
              </a:rPr>
              <a:t>curriculum</a:t>
            </a:r>
            <a:r>
              <a:rPr lang="en" sz="1200">
                <a:solidFill>
                  <a:srgbClr val="212121"/>
                </a:solidFill>
                <a:latin typeface="Concert One"/>
                <a:ea typeface="Concert One"/>
                <a:cs typeface="Concert One"/>
                <a:sym typeface="Concert One"/>
              </a:rPr>
              <a:t>)</a:t>
            </a:r>
            <a:endParaRPr sz="1200">
              <a:solidFill>
                <a:srgbClr val="212121"/>
              </a:solidFill>
              <a:latin typeface="Concert One"/>
              <a:ea typeface="Concert One"/>
              <a:cs typeface="Concert One"/>
              <a:sym typeface="Concert One"/>
            </a:endParaRPr>
          </a:p>
          <a:p>
            <a:pPr indent="0" lvl="0" marL="0" rtl="0" algn="l">
              <a:lnSpc>
                <a:spcPct val="115000"/>
              </a:lnSpc>
              <a:spcBef>
                <a:spcPts val="0"/>
              </a:spcBef>
              <a:spcAft>
                <a:spcPts val="0"/>
              </a:spcAft>
              <a:buNone/>
            </a:pPr>
            <a:r>
              <a:t/>
            </a:r>
            <a:endParaRPr b="1" sz="12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300">
              <a:solidFill>
                <a:srgbClr val="212121"/>
              </a:solidFill>
              <a:latin typeface="Concert One"/>
              <a:ea typeface="Concert One"/>
              <a:cs typeface="Concert One"/>
              <a:sym typeface="Concert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0"/>
          <p:cNvSpPr txBox="1"/>
          <p:nvPr>
            <p:ph type="title"/>
          </p:nvPr>
        </p:nvSpPr>
        <p:spPr>
          <a:xfrm>
            <a:off x="2673000" y="1412475"/>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a:t>
            </a:r>
            <a:r>
              <a:rPr lang="en"/>
              <a:t>epeat next </a:t>
            </a:r>
            <a:r>
              <a:rPr lang="en"/>
              <a:t>semester</a:t>
            </a:r>
            <a:r>
              <a:rPr lang="en"/>
              <a:t>!</a:t>
            </a:r>
            <a:endParaRPr/>
          </a:p>
        </p:txBody>
      </p:sp>
      <p:sp>
        <p:nvSpPr>
          <p:cNvPr id="283" name="Google Shape;283;p40"/>
          <p:cNvSpPr txBox="1"/>
          <p:nvPr>
            <p:ph idx="1" type="subTitle"/>
          </p:nvPr>
        </p:nvSpPr>
        <p:spPr>
          <a:xfrm>
            <a:off x="2408250" y="2847050"/>
            <a:ext cx="4199100" cy="125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 encourage you to make this a repeated lesson so all students </a:t>
            </a:r>
            <a:r>
              <a:rPr lang="en"/>
              <a:t>have the ability to become more inclusive and learn more </a:t>
            </a:r>
            <a:r>
              <a:rPr lang="en"/>
              <a:t>about</a:t>
            </a:r>
            <a:r>
              <a:rPr lang="en"/>
              <a:t> the untold truths in our government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title"/>
          </p:nvPr>
        </p:nvSpPr>
        <p:spPr>
          <a:xfrm>
            <a:off x="2673000" y="193315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 </a:t>
            </a:r>
            <a:endParaRPr/>
          </a:p>
        </p:txBody>
      </p:sp>
      <p:sp>
        <p:nvSpPr>
          <p:cNvPr id="289" name="Google Shape;289;p41"/>
          <p:cNvSpPr txBox="1"/>
          <p:nvPr>
            <p:ph idx="1" type="subTitle"/>
          </p:nvPr>
        </p:nvSpPr>
        <p:spPr>
          <a:xfrm>
            <a:off x="2937750" y="2931325"/>
            <a:ext cx="3268500" cy="112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 all educators and community members for listening and being open minded. You’re a huge part of the change!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 are the VT Student Anti-Racism Network</a:t>
            </a:r>
            <a:endParaRPr/>
          </a:p>
        </p:txBody>
      </p:sp>
      <p:sp>
        <p:nvSpPr>
          <p:cNvPr id="193" name="Google Shape;193;p29"/>
          <p:cNvSpPr txBox="1"/>
          <p:nvPr>
            <p:ph idx="1" type="body"/>
          </p:nvPr>
        </p:nvSpPr>
        <p:spPr>
          <a:xfrm>
            <a:off x="1398275" y="1470400"/>
            <a:ext cx="6963300" cy="3063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50">
                <a:solidFill>
                  <a:srgbClr val="201F1E"/>
                </a:solidFill>
                <a:latin typeface="Concert One"/>
                <a:ea typeface="Concert One"/>
                <a:cs typeface="Concert One"/>
                <a:sym typeface="Concert One"/>
              </a:rPr>
              <a:t>We are group of students from around the S</a:t>
            </a:r>
            <a:r>
              <a:rPr lang="en" sz="2050">
                <a:solidFill>
                  <a:srgbClr val="201F1E"/>
                </a:solidFill>
                <a:latin typeface="Concert One"/>
                <a:ea typeface="Concert One"/>
                <a:cs typeface="Concert One"/>
                <a:sym typeface="Concert One"/>
              </a:rPr>
              <a:t>tate </a:t>
            </a:r>
            <a:r>
              <a:rPr lang="en" sz="2050">
                <a:solidFill>
                  <a:srgbClr val="201F1E"/>
                </a:solidFill>
                <a:latin typeface="Concert One"/>
                <a:ea typeface="Concert One"/>
                <a:cs typeface="Concert One"/>
                <a:sym typeface="Concert One"/>
              </a:rPr>
              <a:t>working for anti-racism in our schools. </a:t>
            </a:r>
            <a:endParaRPr sz="2050">
              <a:solidFill>
                <a:srgbClr val="201F1E"/>
              </a:solidFill>
              <a:latin typeface="Concert One"/>
              <a:ea typeface="Concert One"/>
              <a:cs typeface="Concert One"/>
              <a:sym typeface="Concert One"/>
            </a:endParaRPr>
          </a:p>
          <a:p>
            <a:pPr indent="0" lvl="0" marL="0" rtl="0" algn="l">
              <a:lnSpc>
                <a:spcPct val="115000"/>
              </a:lnSpc>
              <a:spcBef>
                <a:spcPts val="0"/>
              </a:spcBef>
              <a:spcAft>
                <a:spcPts val="0"/>
              </a:spcAft>
              <a:buNone/>
            </a:pPr>
            <a:r>
              <a:t/>
            </a:r>
            <a:endParaRPr sz="2050">
              <a:solidFill>
                <a:srgbClr val="201F1E"/>
              </a:solidFill>
              <a:latin typeface="Concert One"/>
              <a:ea typeface="Concert One"/>
              <a:cs typeface="Concert One"/>
              <a:sym typeface="Concert One"/>
            </a:endParaRPr>
          </a:p>
          <a:p>
            <a:pPr indent="0" lvl="0" marL="0" rtl="0" algn="l">
              <a:lnSpc>
                <a:spcPct val="115000"/>
              </a:lnSpc>
              <a:spcBef>
                <a:spcPts val="0"/>
              </a:spcBef>
              <a:spcAft>
                <a:spcPts val="0"/>
              </a:spcAft>
              <a:buNone/>
            </a:pPr>
            <a:r>
              <a:rPr lang="en" sz="2050">
                <a:solidFill>
                  <a:srgbClr val="201F1E"/>
                </a:solidFill>
                <a:latin typeface="Concert One"/>
                <a:ea typeface="Concert One"/>
                <a:cs typeface="Concert One"/>
                <a:sym typeface="Concert One"/>
              </a:rPr>
              <a:t>Students across VT want to learn more about racism and discrimination, as shown through a survey we took of high schoolers in Vermont documenting their experience with racism and diversity education in school...</a:t>
            </a:r>
            <a:endParaRPr sz="2050">
              <a:solidFill>
                <a:srgbClr val="201F1E"/>
              </a:solidFill>
              <a:latin typeface="Concert One"/>
              <a:ea typeface="Concert One"/>
              <a:cs typeface="Concert One"/>
              <a:sym typeface="Concert One"/>
            </a:endParaRPr>
          </a:p>
          <a:p>
            <a:pPr indent="0" lvl="0" marL="0" rtl="0" algn="l">
              <a:lnSpc>
                <a:spcPct val="115000"/>
              </a:lnSpc>
              <a:spcBef>
                <a:spcPts val="0"/>
              </a:spcBef>
              <a:spcAft>
                <a:spcPts val="0"/>
              </a:spcAft>
              <a:buNone/>
            </a:pPr>
            <a:r>
              <a:t/>
            </a:r>
            <a:endParaRPr sz="2050" u="sng">
              <a:solidFill>
                <a:srgbClr val="1155CC"/>
              </a:solidFill>
              <a:latin typeface="Concert One"/>
              <a:ea typeface="Concert One"/>
              <a:cs typeface="Concert One"/>
              <a:sym typeface="Concert One"/>
            </a:endParaRPr>
          </a:p>
          <a:p>
            <a:pPr indent="0" lvl="0" marL="0" rtl="0" algn="l">
              <a:lnSpc>
                <a:spcPct val="115000"/>
              </a:lnSpc>
              <a:spcBef>
                <a:spcPts val="0"/>
              </a:spcBef>
              <a:spcAft>
                <a:spcPts val="0"/>
              </a:spcAft>
              <a:buNone/>
            </a:pPr>
            <a:r>
              <a:t/>
            </a:r>
            <a:endParaRPr sz="2050">
              <a:solidFill>
                <a:srgbClr val="201F1E"/>
              </a:solidFill>
              <a:latin typeface="Concert One"/>
              <a:ea typeface="Concert One"/>
              <a:cs typeface="Concert One"/>
              <a:sym typeface="Concert One"/>
            </a:endParaRPr>
          </a:p>
          <a:p>
            <a:pPr indent="0" lvl="0" marL="0" rtl="0" algn="l">
              <a:spcBef>
                <a:spcPts val="0"/>
              </a:spcBef>
              <a:spcAft>
                <a:spcPts val="1600"/>
              </a:spcAft>
              <a:buNone/>
            </a:pPr>
            <a:r>
              <a:t/>
            </a:r>
            <a:endParaRPr sz="1850">
              <a:latin typeface="Concert One"/>
              <a:ea typeface="Concert One"/>
              <a:cs typeface="Concert One"/>
              <a:sym typeface="Concert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1385225" y="3922000"/>
            <a:ext cx="6606300" cy="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compelling results from our </a:t>
            </a:r>
            <a:r>
              <a:rPr lang="en"/>
              <a:t>statewide student survey are</a:t>
            </a:r>
            <a:r>
              <a:rPr lang="en"/>
              <a:t> </a:t>
            </a:r>
            <a:r>
              <a:rPr lang="en" sz="1800" u="sng">
                <a:solidFill>
                  <a:schemeClr val="hlink"/>
                </a:solidFill>
                <a:latin typeface="Concert One"/>
                <a:ea typeface="Concert One"/>
                <a:cs typeface="Concert One"/>
                <a:sym typeface="Concert One"/>
                <a:hlinkClick r:id="rId3"/>
              </a:rPr>
              <a:t>linked here!</a:t>
            </a:r>
            <a:endParaRPr sz="1800">
              <a:solidFill>
                <a:srgbClr val="201F1E"/>
              </a:solidFill>
              <a:latin typeface="Concert One"/>
              <a:ea typeface="Concert One"/>
              <a:cs typeface="Concert One"/>
              <a:sym typeface="Concert One"/>
            </a:endParaRPr>
          </a:p>
          <a:p>
            <a:pPr indent="0" lvl="0" marL="0" rtl="0" algn="l">
              <a:spcBef>
                <a:spcPts val="0"/>
              </a:spcBef>
              <a:spcAft>
                <a:spcPts val="0"/>
              </a:spcAft>
              <a:buNone/>
            </a:pPr>
            <a:r>
              <a:t/>
            </a:r>
            <a:endParaRPr/>
          </a:p>
        </p:txBody>
      </p:sp>
      <p:sp>
        <p:nvSpPr>
          <p:cNvPr id="199" name="Google Shape;199;p30"/>
          <p:cNvSpPr txBox="1"/>
          <p:nvPr>
            <p:ph idx="1" type="subTitle"/>
          </p:nvPr>
        </p:nvSpPr>
        <p:spPr>
          <a:xfrm>
            <a:off x="1207000" y="432275"/>
            <a:ext cx="7296900" cy="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             Survey Results</a:t>
            </a:r>
            <a:endParaRPr sz="3200"/>
          </a:p>
        </p:txBody>
      </p:sp>
      <p:pic>
        <p:nvPicPr>
          <p:cNvPr descr="Forms response chart. Question title: Personally, do you think you got a substantial education on race and racism in elementary school?. Number of responses: 232 responses." id="200" name="Google Shape;200;p30"/>
          <p:cNvPicPr preferRelativeResize="0"/>
          <p:nvPr/>
        </p:nvPicPr>
        <p:blipFill>
          <a:blip r:embed="rId4">
            <a:alphaModFix/>
          </a:blip>
          <a:stretch>
            <a:fillRect/>
          </a:stretch>
        </p:blipFill>
        <p:spPr>
          <a:xfrm>
            <a:off x="3461551" y="1632200"/>
            <a:ext cx="5042351" cy="2125200"/>
          </a:xfrm>
          <a:prstGeom prst="rect">
            <a:avLst/>
          </a:prstGeom>
          <a:noFill/>
          <a:ln>
            <a:noFill/>
          </a:ln>
        </p:spPr>
      </p:pic>
      <p:sp>
        <p:nvSpPr>
          <p:cNvPr id="201" name="Google Shape;201;p30"/>
          <p:cNvSpPr txBox="1"/>
          <p:nvPr/>
        </p:nvSpPr>
        <p:spPr>
          <a:xfrm>
            <a:off x="1385225" y="1440350"/>
            <a:ext cx="20763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2"/>
                </a:solidFill>
                <a:latin typeface="Concert One"/>
                <a:ea typeface="Concert One"/>
                <a:cs typeface="Concert One"/>
                <a:sym typeface="Concert One"/>
              </a:rPr>
              <a:t>Less than 25% of VT Youth say they are receiving a substantial education on racism</a:t>
            </a:r>
            <a:endParaRPr b="1" sz="2100">
              <a:solidFill>
                <a:schemeClr val="accent2"/>
              </a:solidFill>
              <a:latin typeface="Concert One"/>
              <a:ea typeface="Concert One"/>
              <a:cs typeface="Concert One"/>
              <a:sym typeface="Concert One"/>
            </a:endParaRPr>
          </a:p>
          <a:p>
            <a:pPr indent="0" lvl="0" marL="0" rtl="0" algn="l">
              <a:spcBef>
                <a:spcPts val="0"/>
              </a:spcBef>
              <a:spcAft>
                <a:spcPts val="0"/>
              </a:spcAft>
              <a:buNone/>
            </a:pPr>
            <a:r>
              <a:t/>
            </a:r>
            <a:endParaRPr sz="400">
              <a:latin typeface="Roboto Mono Regular"/>
              <a:ea typeface="Roboto Mono Regular"/>
              <a:cs typeface="Roboto Mono Regular"/>
              <a:sym typeface="Roboto Mono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604050" y="532875"/>
            <a:ext cx="3894900" cy="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The Time is Now to Take Action!</a:t>
            </a:r>
            <a:endParaRPr sz="2500"/>
          </a:p>
        </p:txBody>
      </p:sp>
      <p:sp>
        <p:nvSpPr>
          <p:cNvPr id="207" name="Google Shape;207;p31"/>
          <p:cNvSpPr txBox="1"/>
          <p:nvPr>
            <p:ph idx="1" type="body"/>
          </p:nvPr>
        </p:nvSpPr>
        <p:spPr>
          <a:xfrm>
            <a:off x="700050" y="2138925"/>
            <a:ext cx="3547800" cy="1961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212121"/>
                </a:solidFill>
                <a:latin typeface="Roboto Mono"/>
                <a:ea typeface="Roboto Mono"/>
                <a:cs typeface="Roboto Mono"/>
                <a:sym typeface="Roboto Mono"/>
              </a:rPr>
              <a:t>These results propelled us to </a:t>
            </a:r>
            <a:r>
              <a:rPr lang="en" sz="1600">
                <a:solidFill>
                  <a:srgbClr val="212121"/>
                </a:solidFill>
                <a:latin typeface="Roboto Mono"/>
                <a:ea typeface="Roboto Mono"/>
                <a:cs typeface="Roboto Mono"/>
                <a:sym typeface="Roboto Mono"/>
              </a:rPr>
              <a:t>launch The Color of Law Project, which centers around promoting education on racial housing discrimination. We draw inspiration from the </a:t>
            </a:r>
            <a:r>
              <a:rPr lang="en" sz="1600" u="sng">
                <a:solidFill>
                  <a:srgbClr val="212121"/>
                </a:solidFill>
                <a:latin typeface="Roboto Mono"/>
                <a:ea typeface="Roboto Mono"/>
                <a:cs typeface="Roboto Mono"/>
                <a:sym typeface="Roboto Mono"/>
              </a:rPr>
              <a:t>Color of Law</a:t>
            </a:r>
            <a:r>
              <a:rPr lang="en" sz="1600">
                <a:solidFill>
                  <a:srgbClr val="212121"/>
                </a:solidFill>
                <a:latin typeface="Roboto Mono"/>
                <a:ea typeface="Roboto Mono"/>
                <a:cs typeface="Roboto Mono"/>
                <a:sym typeface="Roboto Mono"/>
              </a:rPr>
              <a:t> book, by Richard Rothstein.</a:t>
            </a:r>
            <a:endParaRPr sz="1600">
              <a:solidFill>
                <a:srgbClr val="212121"/>
              </a:solidFill>
              <a:latin typeface="Roboto Mono"/>
              <a:ea typeface="Roboto Mono"/>
              <a:cs typeface="Roboto Mono"/>
              <a:sym typeface="Roboto Mono"/>
            </a:endParaRPr>
          </a:p>
        </p:txBody>
      </p:sp>
      <p:sp>
        <p:nvSpPr>
          <p:cNvPr id="208" name="Google Shape;208;p31"/>
          <p:cNvSpPr txBox="1"/>
          <p:nvPr/>
        </p:nvSpPr>
        <p:spPr>
          <a:xfrm>
            <a:off x="4638200" y="1333225"/>
            <a:ext cx="2238000" cy="238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212121"/>
                </a:solidFill>
                <a:highlight>
                  <a:srgbClr val="FFFFFF"/>
                </a:highlight>
                <a:latin typeface="Roboto Mono"/>
                <a:ea typeface="Roboto Mono"/>
                <a:cs typeface="Roboto Mono"/>
                <a:sym typeface="Roboto Mono"/>
              </a:rPr>
              <a:t>Our work currently is to collaborate 1:1 with Vermont High Schools to incorporate the Color of Law into every learner's high school experience.</a:t>
            </a:r>
            <a:endParaRPr sz="1800">
              <a:solidFill>
                <a:srgbClr val="212121"/>
              </a:solidFill>
              <a:latin typeface="Roboto Mono Regular"/>
              <a:ea typeface="Roboto Mono Regular"/>
              <a:cs typeface="Roboto Mono Regular"/>
              <a:sym typeface="Roboto Mono Regular"/>
            </a:endParaRPr>
          </a:p>
        </p:txBody>
      </p:sp>
      <p:pic>
        <p:nvPicPr>
          <p:cNvPr id="209" name="Google Shape;209;p31"/>
          <p:cNvPicPr preferRelativeResize="0"/>
          <p:nvPr/>
        </p:nvPicPr>
        <p:blipFill>
          <a:blip r:embed="rId3">
            <a:alphaModFix/>
          </a:blip>
          <a:stretch>
            <a:fillRect/>
          </a:stretch>
        </p:blipFill>
        <p:spPr>
          <a:xfrm>
            <a:off x="6782200" y="1423256"/>
            <a:ext cx="1677698" cy="2202522"/>
          </a:xfrm>
          <a:prstGeom prst="rect">
            <a:avLst/>
          </a:prstGeom>
          <a:noFill/>
          <a:ln>
            <a:noFill/>
          </a:ln>
        </p:spPr>
      </p:pic>
      <p:sp>
        <p:nvSpPr>
          <p:cNvPr id="210" name="Google Shape;210;p31"/>
          <p:cNvSpPr txBox="1"/>
          <p:nvPr/>
        </p:nvSpPr>
        <p:spPr>
          <a:xfrm>
            <a:off x="6687900" y="3715825"/>
            <a:ext cx="2148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12121"/>
                </a:solidFill>
                <a:latin typeface="Roboto Mono Regular"/>
                <a:ea typeface="Roboto Mono Regular"/>
                <a:cs typeface="Roboto Mono Regular"/>
                <a:sym typeface="Roboto Mono Regular"/>
              </a:rPr>
              <a:t>Redlining map printed on Vermont state map. </a:t>
            </a:r>
            <a:endParaRPr sz="1000">
              <a:solidFill>
                <a:srgbClr val="212121"/>
              </a:solidFill>
              <a:latin typeface="Roboto Mono Regular"/>
              <a:ea typeface="Roboto Mono Regular"/>
              <a:cs typeface="Roboto Mono Regular"/>
              <a:sym typeface="Roboto Mono Regular"/>
            </a:endParaRPr>
          </a:p>
          <a:p>
            <a:pPr indent="0" lvl="0" marL="0" rtl="0" algn="l">
              <a:spcBef>
                <a:spcPts val="0"/>
              </a:spcBef>
              <a:spcAft>
                <a:spcPts val="0"/>
              </a:spcAft>
              <a:buNone/>
            </a:pPr>
            <a:r>
              <a:rPr lang="en" sz="1000">
                <a:solidFill>
                  <a:srgbClr val="212121"/>
                </a:solidFill>
                <a:latin typeface="Roboto Mono Regular"/>
                <a:ea typeface="Roboto Mono Regular"/>
                <a:cs typeface="Roboto Mono Regular"/>
                <a:sym typeface="Roboto Mono Regular"/>
              </a:rPr>
              <a:t>Credits to Beth White </a:t>
            </a:r>
            <a:endParaRPr sz="1000">
              <a:solidFill>
                <a:srgbClr val="212121"/>
              </a:solidFill>
              <a:latin typeface="Roboto Mono Regular"/>
              <a:ea typeface="Roboto Mono Regular"/>
              <a:cs typeface="Roboto Mono Regular"/>
              <a:sym typeface="Roboto Mono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816775" y="615175"/>
            <a:ext cx="322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t>
            </a:r>
            <a:r>
              <a:rPr lang="en"/>
              <a:t>We Need You To Act Now</a:t>
            </a:r>
            <a:endParaRPr/>
          </a:p>
        </p:txBody>
      </p:sp>
      <p:sp>
        <p:nvSpPr>
          <p:cNvPr id="216" name="Google Shape;216;p32"/>
          <p:cNvSpPr txBox="1"/>
          <p:nvPr>
            <p:ph idx="1" type="body"/>
          </p:nvPr>
        </p:nvSpPr>
        <p:spPr>
          <a:xfrm>
            <a:off x="816775" y="2321388"/>
            <a:ext cx="3593400" cy="2822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rgbClr val="212121"/>
              </a:solidFill>
            </a:endParaRPr>
          </a:p>
          <a:p>
            <a:pPr indent="0" lvl="0" marL="0" rtl="0" algn="l">
              <a:lnSpc>
                <a:spcPct val="115000"/>
              </a:lnSpc>
              <a:spcBef>
                <a:spcPts val="0"/>
              </a:spcBef>
              <a:spcAft>
                <a:spcPts val="0"/>
              </a:spcAft>
              <a:buNone/>
            </a:pPr>
            <a:r>
              <a:t/>
            </a:r>
            <a:endParaRPr sz="1500">
              <a:solidFill>
                <a:srgbClr val="212121"/>
              </a:solidFill>
            </a:endParaRPr>
          </a:p>
          <a:p>
            <a:pPr indent="0" lvl="0" marL="0" rtl="0" algn="l">
              <a:lnSpc>
                <a:spcPct val="115000"/>
              </a:lnSpc>
              <a:spcBef>
                <a:spcPts val="0"/>
              </a:spcBef>
              <a:spcAft>
                <a:spcPts val="0"/>
              </a:spcAft>
              <a:buNone/>
            </a:pPr>
            <a:r>
              <a:rPr lang="en" sz="1500">
                <a:solidFill>
                  <a:srgbClr val="212121"/>
                </a:solidFill>
              </a:rPr>
              <a:t>Th</a:t>
            </a:r>
            <a:r>
              <a:rPr lang="en" sz="1500">
                <a:solidFill>
                  <a:srgbClr val="212121"/>
                </a:solidFill>
              </a:rPr>
              <a:t>ese conversations </a:t>
            </a:r>
            <a:r>
              <a:rPr lang="en" sz="1500">
                <a:solidFill>
                  <a:srgbClr val="212121"/>
                </a:solidFill>
              </a:rPr>
              <a:t>are so vital to our time right now; dismantling white supremacy and racism starts with acknowledging the unfair structures that were put in place generations ago and continue today. If we want to change society, we need to start with learning about these deep-rooted issues.</a:t>
            </a:r>
            <a:endParaRPr sz="1500">
              <a:solidFill>
                <a:srgbClr val="212121"/>
              </a:solidFill>
            </a:endParaRPr>
          </a:p>
          <a:p>
            <a:pPr indent="0" lvl="0" marL="0" rtl="0" algn="l">
              <a:lnSpc>
                <a:spcPct val="115000"/>
              </a:lnSpc>
              <a:spcBef>
                <a:spcPts val="0"/>
              </a:spcBef>
              <a:spcAft>
                <a:spcPts val="0"/>
              </a:spcAft>
              <a:buNone/>
            </a:pPr>
            <a:r>
              <a:t/>
            </a:r>
            <a:endParaRPr i="1" sz="1500">
              <a:solidFill>
                <a:srgbClr val="212121"/>
              </a:solidFill>
            </a:endParaRPr>
          </a:p>
          <a:p>
            <a:pPr indent="0" lvl="0" marL="0" rtl="0" algn="l">
              <a:lnSpc>
                <a:spcPct val="115000"/>
              </a:lnSpc>
              <a:spcBef>
                <a:spcPts val="0"/>
              </a:spcBef>
              <a:spcAft>
                <a:spcPts val="0"/>
              </a:spcAft>
              <a:buNone/>
            </a:pPr>
            <a:r>
              <a:t/>
            </a:r>
            <a:endParaRPr i="1" sz="1500">
              <a:solidFill>
                <a:srgbClr val="212121"/>
              </a:solidFill>
            </a:endParaRPr>
          </a:p>
        </p:txBody>
      </p:sp>
      <p:pic>
        <p:nvPicPr>
          <p:cNvPr descr="Age-by-age tips for raising kids to be anti-racist - Care.com" id="217" name="Google Shape;217;p32"/>
          <p:cNvPicPr preferRelativeResize="0"/>
          <p:nvPr/>
        </p:nvPicPr>
        <p:blipFill>
          <a:blip r:embed="rId3">
            <a:alphaModFix/>
          </a:blip>
          <a:stretch>
            <a:fillRect/>
          </a:stretch>
        </p:blipFill>
        <p:spPr>
          <a:xfrm>
            <a:off x="5212100" y="1730050"/>
            <a:ext cx="2976350" cy="198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Book excerpts </a:t>
            </a:r>
            <a:endParaRPr/>
          </a:p>
        </p:txBody>
      </p:sp>
      <p:sp>
        <p:nvSpPr>
          <p:cNvPr id="223" name="Google Shape;223;p33"/>
          <p:cNvSpPr txBox="1"/>
          <p:nvPr>
            <p:ph idx="1" type="body"/>
          </p:nvPr>
        </p:nvSpPr>
        <p:spPr>
          <a:xfrm>
            <a:off x="580675" y="1476750"/>
            <a:ext cx="4002000" cy="326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rPr lang="en">
                <a:solidFill>
                  <a:srgbClr val="212121"/>
                </a:solidFill>
                <a:latin typeface="Roboto Mono"/>
                <a:ea typeface="Roboto Mono"/>
                <a:cs typeface="Roboto Mono"/>
                <a:sym typeface="Roboto Mono"/>
              </a:rPr>
              <a:t>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1600"/>
              </a:spcBef>
              <a:spcAft>
                <a:spcPts val="0"/>
              </a:spcAft>
              <a:buNone/>
            </a:pPr>
            <a:r>
              <a:rPr lang="en">
                <a:solidFill>
                  <a:srgbClr val="212121"/>
                </a:solidFill>
                <a:latin typeface="Roboto Mono"/>
                <a:ea typeface="Roboto Mono"/>
                <a:cs typeface="Roboto Mono"/>
                <a:sym typeface="Roboto Mono"/>
              </a:rPr>
              <a:t>“About one-third of middle- and upper- income black families now live in neigh</a:t>
            </a:r>
            <a:r>
              <a:rPr lang="en">
                <a:solidFill>
                  <a:srgbClr val="212121"/>
                </a:solidFill>
                <a:latin typeface="Roboto Mono"/>
                <a:ea typeface="Roboto Mono"/>
                <a:cs typeface="Roboto Mono"/>
                <a:sym typeface="Roboto Mono"/>
              </a:rPr>
              <a:t>borhoods bordering </a:t>
            </a:r>
            <a:r>
              <a:rPr lang="en">
                <a:solidFill>
                  <a:srgbClr val="212121"/>
                </a:solidFill>
                <a:latin typeface="Roboto Mono"/>
                <a:ea typeface="Roboto Mono"/>
                <a:cs typeface="Roboto Mono"/>
                <a:sym typeface="Roboto Mono"/>
              </a:rPr>
              <a:t>severely</a:t>
            </a:r>
            <a:r>
              <a:rPr lang="en">
                <a:solidFill>
                  <a:srgbClr val="212121"/>
                </a:solidFill>
                <a:latin typeface="Roboto Mono"/>
                <a:ea typeface="Roboto Mono"/>
                <a:cs typeface="Roboto Mono"/>
                <a:sym typeface="Roboto Mono"/>
              </a:rPr>
              <a:t> disadvantaged areas, while only 6 percent of income-similar white families do so. [Y]</a:t>
            </a:r>
            <a:r>
              <a:rPr lang="en">
                <a:solidFill>
                  <a:srgbClr val="212121"/>
                </a:solidFill>
                <a:latin typeface="Roboto Mono"/>
                <a:ea typeface="Roboto Mono"/>
                <a:cs typeface="Roboto Mono"/>
                <a:sym typeface="Roboto Mono"/>
              </a:rPr>
              <a:t>outh growing up in predominantly African American communities, even middle class ones, will gain no experience mastering a predominantly white professional culture in which they, as adults, will want to succeed.”</a:t>
            </a:r>
            <a:endParaRPr sz="1200">
              <a:solidFill>
                <a:srgbClr val="212121"/>
              </a:solidFill>
            </a:endParaRPr>
          </a:p>
          <a:p>
            <a:pPr indent="0" lvl="0" marL="0" rtl="0" algn="l">
              <a:spcBef>
                <a:spcPts val="1600"/>
              </a:spcBef>
              <a:spcAft>
                <a:spcPts val="1600"/>
              </a:spcAft>
              <a:buNone/>
            </a:pPr>
            <a:r>
              <a:rPr lang="en" sz="1200">
                <a:solidFill>
                  <a:srgbClr val="212121"/>
                </a:solidFill>
              </a:rPr>
              <a:t>The Color of Law, page 203</a:t>
            </a:r>
            <a:endParaRPr sz="1200">
              <a:solidFill>
                <a:srgbClr val="212121"/>
              </a:solidFill>
            </a:endParaRPr>
          </a:p>
        </p:txBody>
      </p:sp>
      <p:sp>
        <p:nvSpPr>
          <p:cNvPr id="224" name="Google Shape;224;p33"/>
          <p:cNvSpPr txBox="1"/>
          <p:nvPr>
            <p:ph idx="2" type="body"/>
          </p:nvPr>
        </p:nvSpPr>
        <p:spPr>
          <a:xfrm>
            <a:off x="4730975" y="1027925"/>
            <a:ext cx="3593400" cy="135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1200">
              <a:solidFill>
                <a:srgbClr val="212121"/>
              </a:solidFill>
            </a:endParaRPr>
          </a:p>
          <a:p>
            <a:pPr indent="0" lvl="0" marL="0" rtl="0" algn="l">
              <a:spcBef>
                <a:spcPts val="1600"/>
              </a:spcBef>
              <a:spcAft>
                <a:spcPts val="0"/>
              </a:spcAft>
              <a:buNone/>
            </a:pPr>
            <a:r>
              <a:t/>
            </a:r>
            <a:endParaRPr sz="1200">
              <a:solidFill>
                <a:srgbClr val="212121"/>
              </a:solidFill>
            </a:endParaRPr>
          </a:p>
          <a:p>
            <a:pPr indent="0" lvl="0" marL="0" rtl="0" algn="l">
              <a:spcBef>
                <a:spcPts val="1600"/>
              </a:spcBef>
              <a:spcAft>
                <a:spcPts val="0"/>
              </a:spcAft>
              <a:buNone/>
            </a:pPr>
            <a:r>
              <a:t/>
            </a:r>
            <a:endParaRPr sz="1200">
              <a:solidFill>
                <a:srgbClr val="212121"/>
              </a:solidFill>
            </a:endParaRPr>
          </a:p>
          <a:p>
            <a:pPr indent="0" lvl="0" marL="0" rtl="0" algn="l">
              <a:spcBef>
                <a:spcPts val="1600"/>
              </a:spcBef>
              <a:spcAft>
                <a:spcPts val="0"/>
              </a:spcAft>
              <a:buNone/>
            </a:pPr>
            <a:r>
              <a:t/>
            </a:r>
            <a:endParaRPr sz="1200">
              <a:solidFill>
                <a:srgbClr val="212121"/>
              </a:solidFill>
            </a:endParaRPr>
          </a:p>
          <a:p>
            <a:pPr indent="0" lvl="0" marL="0" rtl="0" algn="l">
              <a:spcBef>
                <a:spcPts val="1600"/>
              </a:spcBef>
              <a:spcAft>
                <a:spcPts val="0"/>
              </a:spcAft>
              <a:buNone/>
            </a:pPr>
            <a:r>
              <a:t/>
            </a:r>
            <a:endParaRPr sz="1200">
              <a:solidFill>
                <a:srgbClr val="212121"/>
              </a:solidFill>
            </a:endParaRPr>
          </a:p>
          <a:p>
            <a:pPr indent="0" lvl="0" marL="0" rtl="0" algn="l">
              <a:spcBef>
                <a:spcPts val="1600"/>
              </a:spcBef>
              <a:spcAft>
                <a:spcPts val="0"/>
              </a:spcAft>
              <a:buNone/>
            </a:pPr>
            <a:r>
              <a:rPr lang="en" sz="1200">
                <a:solidFill>
                  <a:srgbClr val="212121"/>
                </a:solidFill>
              </a:rPr>
              <a:t>“By failing to recognize that we now live with the severe, enduring effects of segregation, we avoid confronting our constitutional obligation to reverse it”</a:t>
            </a:r>
            <a:endParaRPr sz="1200">
              <a:solidFill>
                <a:srgbClr val="212121"/>
              </a:solidFill>
            </a:endParaRPr>
          </a:p>
          <a:p>
            <a:pPr indent="0" lvl="0" marL="0" rtl="0" algn="l">
              <a:spcBef>
                <a:spcPts val="1600"/>
              </a:spcBef>
              <a:spcAft>
                <a:spcPts val="1600"/>
              </a:spcAft>
              <a:buNone/>
            </a:pPr>
            <a:r>
              <a:rPr lang="en" sz="1200">
                <a:solidFill>
                  <a:srgbClr val="212121"/>
                </a:solidFill>
              </a:rPr>
              <a:t>The Color of Law, page 11</a:t>
            </a:r>
            <a:endParaRPr sz="1200">
              <a:solidFill>
                <a:srgbClr val="212121"/>
              </a:solidFill>
            </a:endParaRPr>
          </a:p>
        </p:txBody>
      </p:sp>
      <p:pic>
        <p:nvPicPr>
          <p:cNvPr descr="Against Proposed HUD Rules That Green-Light Automated Housing Discrimination  — Open MIC" id="225" name="Google Shape;225;p33"/>
          <p:cNvPicPr preferRelativeResize="0"/>
          <p:nvPr/>
        </p:nvPicPr>
        <p:blipFill>
          <a:blip r:embed="rId3">
            <a:alphaModFix/>
          </a:blip>
          <a:stretch>
            <a:fillRect/>
          </a:stretch>
        </p:blipFill>
        <p:spPr>
          <a:xfrm>
            <a:off x="5161928" y="2317076"/>
            <a:ext cx="2731500" cy="2048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834225" y="587725"/>
            <a:ext cx="341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Testimony on the Color of Law lesson</a:t>
            </a:r>
            <a:endParaRPr/>
          </a:p>
        </p:txBody>
      </p:sp>
      <p:sp>
        <p:nvSpPr>
          <p:cNvPr id="231" name="Google Shape;231;p34"/>
          <p:cNvSpPr txBox="1"/>
          <p:nvPr>
            <p:ph idx="1" type="body"/>
          </p:nvPr>
        </p:nvSpPr>
        <p:spPr>
          <a:xfrm>
            <a:off x="834225" y="3046475"/>
            <a:ext cx="3593400" cy="12618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a:solidFill>
                  <a:srgbClr val="212121"/>
                </a:solidFill>
                <a:latin typeface="Roboto Mono"/>
                <a:ea typeface="Roboto Mono"/>
                <a:cs typeface="Roboto Mono"/>
                <a:sym typeface="Roboto Mono"/>
              </a:rPr>
              <a:t>“This lesson has definitely made me more aware of all the racism and inequality. I never knew the wealth gap was that bad and that housing was one of the main causes.” </a:t>
            </a:r>
            <a:endParaRPr>
              <a:solidFill>
                <a:srgbClr val="21212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a:solidFill>
                <a:srgbClr val="212121"/>
              </a:solidFill>
              <a:latin typeface="Roboto Mono"/>
              <a:ea typeface="Roboto Mono"/>
              <a:cs typeface="Roboto Mono"/>
              <a:sym typeface="Roboto Mono"/>
            </a:endParaRPr>
          </a:p>
          <a:p>
            <a:pPr indent="0" lvl="0" marL="0" rtl="0" algn="l">
              <a:spcBef>
                <a:spcPts val="0"/>
              </a:spcBef>
              <a:spcAft>
                <a:spcPts val="1600"/>
              </a:spcAft>
              <a:buNone/>
            </a:pPr>
            <a:r>
              <a:rPr lang="en">
                <a:solidFill>
                  <a:srgbClr val="212121"/>
                </a:solidFill>
                <a:latin typeface="Roboto Mono"/>
                <a:ea typeface="Roboto Mono"/>
                <a:cs typeface="Roboto Mono"/>
                <a:sym typeface="Roboto Mono"/>
              </a:rPr>
              <a:t> </a:t>
            </a:r>
            <a:r>
              <a:rPr lang="en">
                <a:solidFill>
                  <a:srgbClr val="212121"/>
                </a:solidFill>
                <a:latin typeface="Roboto Mono"/>
                <a:ea typeface="Roboto Mono"/>
                <a:cs typeface="Roboto Mono"/>
                <a:sym typeface="Roboto Mono"/>
              </a:rPr>
              <a:t>--South Burlington High School Senior</a:t>
            </a:r>
            <a:endParaRPr>
              <a:solidFill>
                <a:srgbClr val="212121"/>
              </a:solidFill>
              <a:latin typeface="Roboto Mono"/>
              <a:ea typeface="Roboto Mono"/>
              <a:cs typeface="Roboto Mono"/>
              <a:sym typeface="Roboto Mono"/>
            </a:endParaRPr>
          </a:p>
        </p:txBody>
      </p:sp>
      <p:sp>
        <p:nvSpPr>
          <p:cNvPr id="232" name="Google Shape;232;p34"/>
          <p:cNvSpPr txBox="1"/>
          <p:nvPr/>
        </p:nvSpPr>
        <p:spPr>
          <a:xfrm>
            <a:off x="5291350" y="685775"/>
            <a:ext cx="2866800" cy="193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“Let's talk more about this! How about in South Burlington??!! This is happening now.”</a:t>
            </a:r>
            <a:endParaRPr>
              <a:latin typeface="Roboto Mono"/>
              <a:ea typeface="Roboto Mono"/>
              <a:cs typeface="Roboto Mono"/>
              <a:sym typeface="Roboto Mono"/>
            </a:endParaRPr>
          </a:p>
          <a:p>
            <a:pPr indent="0" lvl="0" marL="0" rtl="0" algn="l">
              <a:spcBef>
                <a:spcPts val="1600"/>
              </a:spcBef>
              <a:spcAft>
                <a:spcPts val="1600"/>
              </a:spcAft>
              <a:buNone/>
            </a:pPr>
            <a:r>
              <a:rPr lang="en">
                <a:latin typeface="Roboto Mono"/>
                <a:ea typeface="Roboto Mono"/>
                <a:cs typeface="Roboto Mono"/>
                <a:sym typeface="Roboto Mono"/>
              </a:rPr>
              <a:t>--South Burlington High School Senior</a:t>
            </a:r>
            <a:endParaRPr>
              <a:latin typeface="Roboto Mono"/>
              <a:ea typeface="Roboto Mono"/>
              <a:cs typeface="Roboto Mono"/>
              <a:sym typeface="Roboto Mono"/>
            </a:endParaRPr>
          </a:p>
        </p:txBody>
      </p:sp>
      <p:sp>
        <p:nvSpPr>
          <p:cNvPr id="233" name="Google Shape;233;p34"/>
          <p:cNvSpPr txBox="1"/>
          <p:nvPr/>
        </p:nvSpPr>
        <p:spPr>
          <a:xfrm>
            <a:off x="6954000" y="2675225"/>
            <a:ext cx="1747200" cy="227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u="sng">
                <a:solidFill>
                  <a:schemeClr val="hlink"/>
                </a:solidFill>
                <a:latin typeface="Roboto Mono"/>
                <a:ea typeface="Roboto Mono"/>
                <a:cs typeface="Roboto Mono"/>
                <a:sym typeface="Roboto Mono"/>
                <a:hlinkClick r:id="rId3"/>
              </a:rPr>
              <a:t>Check out a VPR interview with Minelle Sarfo-Adu, a student from our Color of Law project team!</a:t>
            </a:r>
            <a:endParaRPr sz="1500">
              <a:latin typeface="Roboto Mono"/>
              <a:ea typeface="Roboto Mono"/>
              <a:cs typeface="Roboto Mono"/>
              <a:sym typeface="Roboto Mono"/>
            </a:endParaRPr>
          </a:p>
        </p:txBody>
      </p:sp>
      <p:pic>
        <p:nvPicPr>
          <p:cNvPr id="234" name="Google Shape;234;p34">
            <a:hlinkClick r:id="rId4"/>
          </p:cNvPr>
          <p:cNvPicPr preferRelativeResize="0"/>
          <p:nvPr/>
        </p:nvPicPr>
        <p:blipFill>
          <a:blip r:embed="rId5">
            <a:alphaModFix/>
          </a:blip>
          <a:stretch>
            <a:fillRect/>
          </a:stretch>
        </p:blipFill>
        <p:spPr>
          <a:xfrm>
            <a:off x="4719087" y="2969957"/>
            <a:ext cx="2122287" cy="14148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ph idx="1" type="body"/>
          </p:nvPr>
        </p:nvSpPr>
        <p:spPr>
          <a:xfrm>
            <a:off x="631225" y="1524313"/>
            <a:ext cx="3593400" cy="2822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201F1E"/>
                </a:solidFill>
              </a:rPr>
              <a:t>Here’s h</a:t>
            </a:r>
            <a:r>
              <a:rPr lang="en" sz="2500">
                <a:solidFill>
                  <a:srgbClr val="201F1E"/>
                </a:solidFill>
              </a:rPr>
              <a:t>ow YOU can get involved</a:t>
            </a:r>
            <a:r>
              <a:rPr lang="en" sz="2500">
                <a:solidFill>
                  <a:srgbClr val="201F1E"/>
                </a:solidFill>
              </a:rPr>
              <a:t>!</a:t>
            </a:r>
            <a:endParaRPr sz="2500">
              <a:solidFill>
                <a:srgbClr val="201F1E"/>
              </a:solidFill>
            </a:endParaRPr>
          </a:p>
          <a:p>
            <a:pPr indent="0" lvl="0" marL="0" rtl="0" algn="l">
              <a:lnSpc>
                <a:spcPct val="115000"/>
              </a:lnSpc>
              <a:spcBef>
                <a:spcPts val="0"/>
              </a:spcBef>
              <a:spcAft>
                <a:spcPts val="0"/>
              </a:spcAft>
              <a:buNone/>
            </a:pPr>
            <a:r>
              <a:t/>
            </a:r>
            <a:endParaRPr sz="1700">
              <a:solidFill>
                <a:srgbClr val="201F1E"/>
              </a:solidFill>
            </a:endParaRPr>
          </a:p>
          <a:p>
            <a:pPr indent="0" lvl="0" marL="0" rtl="0" algn="l">
              <a:lnSpc>
                <a:spcPct val="115000"/>
              </a:lnSpc>
              <a:spcBef>
                <a:spcPts val="0"/>
              </a:spcBef>
              <a:spcAft>
                <a:spcPts val="0"/>
              </a:spcAft>
              <a:buNone/>
            </a:pPr>
            <a:r>
              <a:t/>
            </a:r>
            <a:endParaRPr sz="1700">
              <a:solidFill>
                <a:srgbClr val="201F1E"/>
              </a:solidFill>
            </a:endParaRPr>
          </a:p>
          <a:p>
            <a:pPr indent="0" lvl="0" marL="0" rtl="0" algn="l">
              <a:lnSpc>
                <a:spcPct val="115000"/>
              </a:lnSpc>
              <a:spcBef>
                <a:spcPts val="0"/>
              </a:spcBef>
              <a:spcAft>
                <a:spcPts val="0"/>
              </a:spcAft>
              <a:buNone/>
            </a:pPr>
            <a:r>
              <a:t/>
            </a:r>
            <a:endParaRPr i="1" sz="1700">
              <a:solidFill>
                <a:srgbClr val="201F1E"/>
              </a:solidFill>
            </a:endParaRPr>
          </a:p>
          <a:p>
            <a:pPr indent="0" lvl="0" marL="0" rtl="0" algn="l">
              <a:lnSpc>
                <a:spcPct val="115000"/>
              </a:lnSpc>
              <a:spcBef>
                <a:spcPts val="0"/>
              </a:spcBef>
              <a:spcAft>
                <a:spcPts val="0"/>
              </a:spcAft>
              <a:buNone/>
            </a:pPr>
            <a:r>
              <a:t/>
            </a:r>
            <a:endParaRPr i="1" sz="1700">
              <a:solidFill>
                <a:srgbClr val="201F1E"/>
              </a:solidFill>
            </a:endParaRPr>
          </a:p>
        </p:txBody>
      </p:sp>
      <p:pic>
        <p:nvPicPr>
          <p:cNvPr id="240" name="Google Shape;240;p35"/>
          <p:cNvPicPr preferRelativeResize="0"/>
          <p:nvPr/>
        </p:nvPicPr>
        <p:blipFill rotWithShape="1">
          <a:blip r:embed="rId3">
            <a:alphaModFix/>
          </a:blip>
          <a:srcRect b="0" l="50042" r="0" t="5544"/>
          <a:stretch/>
        </p:blipFill>
        <p:spPr>
          <a:xfrm rot="925615">
            <a:off x="6525013" y="859597"/>
            <a:ext cx="1553849" cy="1494353"/>
          </a:xfrm>
          <a:prstGeom prst="rect">
            <a:avLst/>
          </a:prstGeom>
          <a:noFill/>
          <a:ln>
            <a:noFill/>
          </a:ln>
        </p:spPr>
      </p:pic>
      <p:pic>
        <p:nvPicPr>
          <p:cNvPr descr="The Color of Law: A Forgotten History of How Our Government Segregated  America: Rothstein, Richard: 9781631492853: Amazon.com: Books" id="241" name="Google Shape;241;p35"/>
          <p:cNvPicPr preferRelativeResize="0"/>
          <p:nvPr/>
        </p:nvPicPr>
        <p:blipFill>
          <a:blip r:embed="rId4">
            <a:alphaModFix/>
          </a:blip>
          <a:stretch>
            <a:fillRect/>
          </a:stretch>
        </p:blipFill>
        <p:spPr>
          <a:xfrm rot="-496811">
            <a:off x="5142888" y="1995657"/>
            <a:ext cx="1595375" cy="24199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6"/>
          <p:cNvPicPr preferRelativeResize="0"/>
          <p:nvPr/>
        </p:nvPicPr>
        <p:blipFill rotWithShape="1">
          <a:blip r:embed="rId3">
            <a:alphaModFix/>
          </a:blip>
          <a:srcRect b="21025" l="0" r="8892" t="16970"/>
          <a:stretch/>
        </p:blipFill>
        <p:spPr>
          <a:xfrm rot="10800000">
            <a:off x="833700" y="1225600"/>
            <a:ext cx="2036850" cy="810276"/>
          </a:xfrm>
          <a:prstGeom prst="rect">
            <a:avLst/>
          </a:prstGeom>
          <a:noFill/>
          <a:ln>
            <a:noFill/>
          </a:ln>
        </p:spPr>
      </p:pic>
      <p:pic>
        <p:nvPicPr>
          <p:cNvPr id="247" name="Google Shape;247;p36"/>
          <p:cNvPicPr preferRelativeResize="0"/>
          <p:nvPr/>
        </p:nvPicPr>
        <p:blipFill rotWithShape="1">
          <a:blip r:embed="rId4">
            <a:alphaModFix/>
          </a:blip>
          <a:srcRect b="18300" l="0" r="8892" t="16734"/>
          <a:stretch/>
        </p:blipFill>
        <p:spPr>
          <a:xfrm rot="10800000">
            <a:off x="833700" y="1737957"/>
            <a:ext cx="2036850" cy="846042"/>
          </a:xfrm>
          <a:prstGeom prst="rect">
            <a:avLst/>
          </a:prstGeom>
          <a:noFill/>
          <a:ln>
            <a:noFill/>
          </a:ln>
        </p:spPr>
      </p:pic>
      <p:sp>
        <p:nvSpPr>
          <p:cNvPr id="248" name="Google Shape;248;p36"/>
          <p:cNvSpPr txBox="1"/>
          <p:nvPr>
            <p:ph type="title"/>
          </p:nvPr>
        </p:nvSpPr>
        <p:spPr>
          <a:xfrm>
            <a:off x="2673000" y="1097000"/>
            <a:ext cx="3798000" cy="81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Step One:</a:t>
            </a:r>
            <a:endParaRPr/>
          </a:p>
        </p:txBody>
      </p:sp>
      <p:sp>
        <p:nvSpPr>
          <p:cNvPr id="249" name="Google Shape;249;p36"/>
          <p:cNvSpPr txBox="1"/>
          <p:nvPr>
            <p:ph idx="1" type="subTitle"/>
          </p:nvPr>
        </p:nvSpPr>
        <p:spPr>
          <a:xfrm>
            <a:off x="2937741" y="2337125"/>
            <a:ext cx="3268500" cy="79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rgbClr val="212121"/>
                </a:solidFill>
                <a:latin typeface="Concert One"/>
                <a:ea typeface="Concert One"/>
                <a:cs typeface="Concert One"/>
                <a:sym typeface="Concert One"/>
              </a:rPr>
              <a:t>J</a:t>
            </a:r>
            <a:r>
              <a:rPr lang="en" sz="2200">
                <a:solidFill>
                  <a:srgbClr val="212121"/>
                </a:solidFill>
                <a:latin typeface="Concert One"/>
                <a:ea typeface="Concert One"/>
                <a:cs typeface="Concert One"/>
                <a:sym typeface="Concert One"/>
              </a:rPr>
              <a:t>oin a growing number of VT teachers bringing the Color of Law lessons to our classrooms!</a:t>
            </a:r>
            <a:endParaRPr sz="2200">
              <a:solidFill>
                <a:srgbClr val="212121"/>
              </a:solidFill>
              <a:latin typeface="Concert One"/>
              <a:ea typeface="Concert One"/>
              <a:cs typeface="Concert One"/>
              <a:sym typeface="Concert One"/>
            </a:endParaRPr>
          </a:p>
          <a:p>
            <a:pPr indent="0" lvl="0" marL="0" rtl="0" algn="ctr">
              <a:lnSpc>
                <a:spcPct val="100000"/>
              </a:lnSpc>
              <a:spcBef>
                <a:spcPts val="1600"/>
              </a:spcBef>
              <a:spcAft>
                <a:spcPts val="0"/>
              </a:spcAft>
              <a:buClr>
                <a:schemeClr val="dk1"/>
              </a:buClr>
              <a:buSzPts val="1100"/>
              <a:buFont typeface="Arial"/>
              <a:buNone/>
            </a:pPr>
            <a:r>
              <a:t/>
            </a:r>
            <a:endParaRPr>
              <a:latin typeface="Concert One"/>
              <a:ea typeface="Concert One"/>
              <a:cs typeface="Concert One"/>
              <a:sym typeface="Concert One"/>
            </a:endParaRPr>
          </a:p>
          <a:p>
            <a:pPr indent="0" lvl="0" marL="0" rtl="0" algn="ctr">
              <a:spcBef>
                <a:spcPts val="0"/>
              </a:spcBef>
              <a:spcAft>
                <a:spcPts val="0"/>
              </a:spcAft>
              <a:buNone/>
            </a:pPr>
            <a:r>
              <a:t/>
            </a:r>
            <a:endParaRPr>
              <a:latin typeface="Concert One"/>
              <a:ea typeface="Concert One"/>
              <a:cs typeface="Concert One"/>
              <a:sym typeface="Concert One"/>
            </a:endParaRPr>
          </a:p>
        </p:txBody>
      </p:sp>
    </p:spTree>
  </p:cSld>
  <p:clrMapOvr>
    <a:masterClrMapping/>
  </p:clrMapOvr>
</p:sld>
</file>

<file path=ppt/theme/theme1.xml><?xml version="1.0" encoding="utf-8"?>
<a:theme xmlns:a="http://schemas.openxmlformats.org/drawingml/2006/main" xmlns:r="http://schemas.openxmlformats.org/officeDocument/2006/relationships"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